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6"/>
  </p:notesMasterIdLst>
  <p:sldIdLst>
    <p:sldId id="256" r:id="rId2"/>
    <p:sldId id="268" r:id="rId3"/>
    <p:sldId id="266" r:id="rId4"/>
    <p:sldId id="269" r:id="rId5"/>
    <p:sldId id="280" r:id="rId6"/>
    <p:sldId id="284" r:id="rId7"/>
    <p:sldId id="278" r:id="rId8"/>
    <p:sldId id="281" r:id="rId9"/>
    <p:sldId id="279" r:id="rId10"/>
    <p:sldId id="282" r:id="rId11"/>
    <p:sldId id="283" r:id="rId12"/>
    <p:sldId id="285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8EBCA5-758F-E6C2-8B60-B0B4191D9E28}" name="Mattia Borrelli" initials="MB" userId="S::mattia.borrelli@edu.unito.it::67e08db5-3c1e-4b6c-b218-36d4dd2b9b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3640" autoAdjust="0"/>
  </p:normalViewPr>
  <p:slideViewPr>
    <p:cSldViewPr snapToGrid="0">
      <p:cViewPr>
        <p:scale>
          <a:sx n="100" d="100"/>
          <a:sy n="100" d="100"/>
        </p:scale>
        <p:origin x="70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F2D89-8D74-4771-9B84-F8D68ACF1E9C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12B79-2CC9-4FC8-A536-DA2DF5CB76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629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758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800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929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942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5334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125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982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09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449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8302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76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042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logo, Elementi grafici, cartone animato&#10;&#10;Descrizione generata automaticamente">
            <a:extLst>
              <a:ext uri="{FF2B5EF4-FFF2-40B4-BE49-F238E27FC236}">
                <a16:creationId xmlns:a16="http://schemas.microsoft.com/office/drawing/2014/main" id="{165542A6-BA8A-A476-8A5A-5E9BD4570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92" y="1345918"/>
            <a:ext cx="3600708" cy="3715016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E25B5338-A05E-4C1E-D2A6-33D0D536F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20687"/>
            <a:ext cx="9144000" cy="1655762"/>
          </a:xfrm>
        </p:spPr>
        <p:txBody>
          <a:bodyPr>
            <a:normAutofit/>
          </a:bodyPr>
          <a:lstStyle/>
          <a:p>
            <a:r>
              <a:rPr lang="it-IT" dirty="0"/>
              <a:t>Mattia Borrelli, Matteo </a:t>
            </a:r>
            <a:r>
              <a:rPr lang="it-IT" dirty="0" err="1"/>
              <a:t>Ielacqua</a:t>
            </a:r>
            <a:endParaRPr lang="it-IT" i="1" dirty="0"/>
          </a:p>
          <a:p>
            <a:r>
              <a:rPr lang="it-IT" i="1" dirty="0"/>
              <a:t>Tecniche Avanzate per lo Sviluppo del Software</a:t>
            </a:r>
          </a:p>
          <a:p>
            <a:r>
              <a:rPr lang="it-IT" dirty="0" err="1"/>
              <a:t>A.a</a:t>
            </a:r>
            <a:r>
              <a:rPr lang="it-IT" dirty="0"/>
              <a:t>. 2023/2024</a:t>
            </a:r>
          </a:p>
        </p:txBody>
      </p:sp>
    </p:spTree>
    <p:extLst>
      <p:ext uri="{BB962C8B-B14F-4D97-AF65-F5344CB8AC3E}">
        <p14:creationId xmlns:p14="http://schemas.microsoft.com/office/powerpoint/2010/main" val="27318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A1B544F-EAB8-8FC8-57C1-AACF9BDB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7" y="2303155"/>
            <a:ext cx="6161656" cy="359829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382385"/>
            <a:ext cx="10570868" cy="881639"/>
          </a:xfrm>
        </p:spPr>
        <p:txBody>
          <a:bodyPr>
            <a:normAutofit/>
          </a:bodyPr>
          <a:lstStyle/>
          <a:p>
            <a:r>
              <a:rPr lang="it-IT" dirty="0"/>
              <a:t>Aprire/Chiudere una pizzeria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7028873" y="3429000"/>
            <a:ext cx="4793672" cy="3416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GET </a:t>
            </a:r>
            <a:r>
              <a:rPr lang="it-IT" b="1" i="1" dirty="0"/>
              <a:t>item/v1/</a:t>
            </a:r>
            <a:r>
              <a:rPr lang="it-IT" b="1" i="1" dirty="0" err="1"/>
              <a:t>openPizzeria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idToken</a:t>
            </a:r>
            <a:r>
              <a:rPr lang="it-IT" dirty="0"/>
              <a:t> ottenuto da una </a:t>
            </a:r>
            <a:r>
              <a:rPr lang="it-IT" i="1" dirty="0" err="1"/>
              <a:t>getJWT</a:t>
            </a:r>
            <a:r>
              <a:rPr lang="it-IT" dirty="0"/>
              <a:t>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 </a:t>
            </a:r>
            <a:r>
              <a:rPr lang="it-IT" dirty="0"/>
              <a:t>è fornito l’intero oggetto </a:t>
            </a:r>
            <a:r>
              <a:rPr lang="it-IT" i="1" dirty="0"/>
              <a:t>menu </a:t>
            </a:r>
            <a:r>
              <a:rPr lang="it-IT" dirty="0"/>
              <a:t>con cui valorizzare la</a:t>
            </a:r>
            <a:r>
              <a:rPr lang="it-IT" i="1" dirty="0"/>
              <a:t> </a:t>
            </a:r>
            <a:r>
              <a:rPr lang="it-IT" b="1" dirty="0">
                <a:solidFill>
                  <a:srgbClr val="C00000"/>
                </a:solidFill>
              </a:rPr>
              <a:t>pagina del ricevimento ordini</a:t>
            </a:r>
            <a:r>
              <a:rPr lang="it-IT" i="1" dirty="0"/>
              <a:t>.</a:t>
            </a:r>
            <a:endParaRPr lang="it-IT" dirty="0"/>
          </a:p>
          <a:p>
            <a:r>
              <a:rPr lang="it-IT" dirty="0"/>
              <a:t>In caso di </a:t>
            </a:r>
            <a:r>
              <a:rPr lang="it-IT" b="1" dirty="0"/>
              <a:t>401</a:t>
            </a:r>
            <a:r>
              <a:rPr lang="it-IT" dirty="0"/>
              <a:t> la sessione è scaduta o l’utente non è un manager di alcuna pizzeria.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CB909D4-D393-9DEA-5B0E-C9260116A200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4322618"/>
            <a:ext cx="2576945" cy="17641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16D22BF-E7EE-B416-EA2A-D47F4B820F39}"/>
              </a:ext>
            </a:extLst>
          </p:cNvPr>
          <p:cNvSpPr txBox="1"/>
          <p:nvPr/>
        </p:nvSpPr>
        <p:spPr>
          <a:xfrm>
            <a:off x="6659417" y="1089484"/>
            <a:ext cx="5163128" cy="23083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GET </a:t>
            </a:r>
            <a:r>
              <a:rPr lang="it-IT" b="1" i="1" dirty="0"/>
              <a:t>item/v1/</a:t>
            </a:r>
            <a:r>
              <a:rPr lang="it-IT" b="1" i="1" dirty="0" err="1"/>
              <a:t>ClosePizzeria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idToken</a:t>
            </a:r>
            <a:r>
              <a:rPr lang="it-IT" dirty="0"/>
              <a:t> ottenuto da una </a:t>
            </a:r>
            <a:r>
              <a:rPr lang="it-IT" i="1" dirty="0" err="1"/>
              <a:t>getJWT</a:t>
            </a:r>
            <a:r>
              <a:rPr lang="it-IT" dirty="0"/>
              <a:t>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</a:t>
            </a:r>
            <a:r>
              <a:rPr lang="it-IT" dirty="0"/>
              <a:t> ed è possibile tornare alla pagina </a:t>
            </a:r>
            <a:r>
              <a:rPr lang="it-IT" dirty="0" err="1"/>
              <a:t>precendete</a:t>
            </a:r>
            <a:r>
              <a:rPr lang="it-IT" dirty="0"/>
              <a:t>-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2701C56-34B1-1ACB-2E31-42C91F4B92A8}"/>
              </a:ext>
            </a:extLst>
          </p:cNvPr>
          <p:cNvCxnSpPr>
            <a:cxnSpLocks/>
          </p:cNvCxnSpPr>
          <p:nvPr/>
        </p:nvCxnSpPr>
        <p:spPr>
          <a:xfrm flipH="1">
            <a:off x="5403273" y="1971123"/>
            <a:ext cx="1256144" cy="11784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49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ACBD000-A801-0C36-BB1A-6BC07A40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45" y="1385456"/>
            <a:ext cx="2889051" cy="47682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45" y="382385"/>
            <a:ext cx="10871200" cy="881639"/>
          </a:xfrm>
        </p:spPr>
        <p:txBody>
          <a:bodyPr>
            <a:normAutofit fontScale="90000"/>
          </a:bodyPr>
          <a:lstStyle/>
          <a:p>
            <a:r>
              <a:rPr lang="it-IT" dirty="0"/>
              <a:t>Visualizzare un ordine per una pizzeria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4193309" y="1385456"/>
            <a:ext cx="7481455" cy="36933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POST </a:t>
            </a:r>
            <a:r>
              <a:rPr lang="it-IT" b="1" i="1" dirty="0" err="1"/>
              <a:t>search</a:t>
            </a:r>
            <a:r>
              <a:rPr lang="it-IT" b="1" i="1" dirty="0"/>
              <a:t>/v1/</a:t>
            </a:r>
            <a:r>
              <a:rPr lang="it-IT" b="1" i="1" dirty="0" err="1"/>
              <a:t>getMenuForOrder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idToken</a:t>
            </a:r>
            <a:r>
              <a:rPr lang="it-IT" dirty="0"/>
              <a:t> ottenuto da una </a:t>
            </a:r>
            <a:r>
              <a:rPr lang="it-IT" i="1" dirty="0" err="1"/>
              <a:t>getJWT</a:t>
            </a:r>
            <a:r>
              <a:rPr lang="it-IT" dirty="0"/>
              <a:t>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</a:p>
          <a:p>
            <a:endParaRPr lang="en-US" i="1" dirty="0"/>
          </a:p>
          <a:p>
            <a:r>
              <a:rPr lang="en-US" i="1" dirty="0"/>
              <a:t>BODY:</a:t>
            </a:r>
          </a:p>
          <a:p>
            <a:r>
              <a:rPr lang="it-IT" i="1" dirty="0"/>
              <a:t>{"</a:t>
            </a:r>
            <a:r>
              <a:rPr lang="it-IT" i="1" dirty="0" err="1"/>
              <a:t>order</a:t>
            </a:r>
            <a:r>
              <a:rPr lang="it-IT" i="1" dirty="0"/>
              <a:t>":[{ "pastryId":1, "pizzaId":3},{"pastryId":3,"pizzaId":4,"additions":[7] } ] }</a:t>
            </a:r>
          </a:p>
          <a:p>
            <a:endParaRPr lang="it-IT" dirty="0"/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 </a:t>
            </a:r>
            <a:r>
              <a:rPr lang="it-IT" dirty="0"/>
              <a:t>è fornito l’oggetto </a:t>
            </a:r>
            <a:r>
              <a:rPr lang="it-IT" i="1" dirty="0" err="1"/>
              <a:t>orderData</a:t>
            </a:r>
            <a:r>
              <a:rPr lang="it-IT" i="1" dirty="0"/>
              <a:t> </a:t>
            </a:r>
            <a:r>
              <a:rPr lang="it-IT" dirty="0"/>
              <a:t>con cui valorizzare la box dell’ordine</a:t>
            </a:r>
            <a:r>
              <a:rPr lang="it-IT" i="1" dirty="0"/>
              <a:t>.</a:t>
            </a:r>
            <a:endParaRPr lang="it-IT" dirty="0"/>
          </a:p>
          <a:p>
            <a:r>
              <a:rPr lang="it-IT" dirty="0"/>
              <a:t>In caso di </a:t>
            </a:r>
            <a:r>
              <a:rPr lang="it-IT" b="1" dirty="0"/>
              <a:t>401</a:t>
            </a:r>
            <a:r>
              <a:rPr lang="it-IT" dirty="0"/>
              <a:t> la sessione è scaduta o l’utente non è un manager di alcuna pizzeria.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CB909D4-D393-9DEA-5B0E-C9260116A200}"/>
              </a:ext>
            </a:extLst>
          </p:cNvPr>
          <p:cNvCxnSpPr>
            <a:cxnSpLocks/>
          </p:cNvCxnSpPr>
          <p:nvPr/>
        </p:nvCxnSpPr>
        <p:spPr>
          <a:xfrm flipH="1">
            <a:off x="3094182" y="2022764"/>
            <a:ext cx="1099127" cy="21058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85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6DBB68F7-A555-E12B-D46C-FC7A82CC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659" y="1201076"/>
            <a:ext cx="4894035" cy="51321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L’utente effettua un’ordinazione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7791036" y="1264024"/>
            <a:ext cx="3329603" cy="31393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Per valorizzare questi blocchi chiamare rispettivamente le GET: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/>
              <a:t>search</a:t>
            </a:r>
            <a:r>
              <a:rPr lang="it-IT" b="1" i="1" dirty="0"/>
              <a:t>/v1/</a:t>
            </a:r>
            <a:r>
              <a:rPr lang="it-IT" b="1" i="1" dirty="0" err="1"/>
              <a:t>getAllPastry</a:t>
            </a:r>
            <a:endParaRPr lang="it-IT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/>
              <a:t>search</a:t>
            </a:r>
            <a:r>
              <a:rPr lang="it-IT" b="1" i="1" dirty="0"/>
              <a:t>/v1/</a:t>
            </a:r>
            <a:r>
              <a:rPr lang="it-IT" b="1" i="1" dirty="0" err="1"/>
              <a:t>getAllPizza</a:t>
            </a:r>
            <a:endParaRPr lang="it-IT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/>
              <a:t>search</a:t>
            </a:r>
            <a:r>
              <a:rPr lang="it-IT" b="1" i="1" dirty="0"/>
              <a:t>/v1/</a:t>
            </a:r>
            <a:r>
              <a:rPr lang="it-IT" b="1" i="1" dirty="0" err="1"/>
              <a:t>getAllSeasoning</a:t>
            </a:r>
            <a:endParaRPr lang="it-IT" b="1" i="1" dirty="0"/>
          </a:p>
          <a:p>
            <a:endParaRPr lang="it-IT" dirty="0"/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 </a:t>
            </a:r>
            <a:r>
              <a:rPr lang="it-IT" dirty="0"/>
              <a:t>ed è possibile visualizzare gli </a:t>
            </a:r>
            <a:r>
              <a:rPr lang="it-IT" dirty="0" err="1"/>
              <a:t>item.In</a:t>
            </a:r>
            <a:r>
              <a:rPr lang="it-IT" dirty="0"/>
              <a:t> tutti gli altri casi </a:t>
            </a:r>
            <a:r>
              <a:rPr lang="it-IT" dirty="0" err="1"/>
              <a:t>leAPI</a:t>
            </a:r>
            <a:r>
              <a:rPr lang="it-IT" dirty="0"/>
              <a:t> tornano l’</a:t>
            </a:r>
            <a:r>
              <a:rPr lang="it-IT" dirty="0" err="1"/>
              <a:t>error</a:t>
            </a:r>
            <a:r>
              <a:rPr lang="it-IT" dirty="0"/>
              <a:t> HTTP corrispondente all’errore.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37A330-7838-FB37-7BA9-BA1E387CCE81}"/>
              </a:ext>
            </a:extLst>
          </p:cNvPr>
          <p:cNvCxnSpPr>
            <a:cxnSpLocks/>
          </p:cNvCxnSpPr>
          <p:nvPr/>
        </p:nvCxnSpPr>
        <p:spPr>
          <a:xfrm flipH="1">
            <a:off x="5819775" y="1590292"/>
            <a:ext cx="1971261" cy="3116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9926DAE-7686-258D-720F-D4070409053D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786438" y="2833685"/>
            <a:ext cx="2004598" cy="29551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26434E5-3AB5-B55B-2336-42EADBC80041}"/>
              </a:ext>
            </a:extLst>
          </p:cNvPr>
          <p:cNvCxnSpPr>
            <a:cxnSpLocks/>
          </p:cNvCxnSpPr>
          <p:nvPr/>
        </p:nvCxnSpPr>
        <p:spPr>
          <a:xfrm flipH="1">
            <a:off x="5819775" y="3481388"/>
            <a:ext cx="1971261" cy="79271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859510D-FA0A-FA0F-57AE-B76EA4D8856F}"/>
              </a:ext>
            </a:extLst>
          </p:cNvPr>
          <p:cNvCxnSpPr/>
          <p:nvPr/>
        </p:nvCxnSpPr>
        <p:spPr>
          <a:xfrm>
            <a:off x="5910262" y="2190750"/>
            <a:ext cx="11906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102EB3F-116A-4D6C-9D19-534190D6B519}"/>
              </a:ext>
            </a:extLst>
          </p:cNvPr>
          <p:cNvCxnSpPr>
            <a:cxnSpLocks/>
          </p:cNvCxnSpPr>
          <p:nvPr/>
        </p:nvCxnSpPr>
        <p:spPr>
          <a:xfrm flipH="1">
            <a:off x="5891213" y="2266950"/>
            <a:ext cx="1381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5CE4077-8EAA-B9D7-3DCB-45CB0E190346}"/>
              </a:ext>
            </a:extLst>
          </p:cNvPr>
          <p:cNvCxnSpPr/>
          <p:nvPr/>
        </p:nvCxnSpPr>
        <p:spPr>
          <a:xfrm>
            <a:off x="5903118" y="3405188"/>
            <a:ext cx="11906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0D99605-104B-64A5-EAFA-154980EB3C73}"/>
              </a:ext>
            </a:extLst>
          </p:cNvPr>
          <p:cNvCxnSpPr>
            <a:cxnSpLocks/>
          </p:cNvCxnSpPr>
          <p:nvPr/>
        </p:nvCxnSpPr>
        <p:spPr>
          <a:xfrm flipH="1">
            <a:off x="5884069" y="3481388"/>
            <a:ext cx="1381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05C7C12-5110-6D36-2344-F88A83BA6ED7}"/>
              </a:ext>
            </a:extLst>
          </p:cNvPr>
          <p:cNvCxnSpPr/>
          <p:nvPr/>
        </p:nvCxnSpPr>
        <p:spPr>
          <a:xfrm>
            <a:off x="5893593" y="4552949"/>
            <a:ext cx="11906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19A7022-CE73-27CB-1DA5-360D46C60679}"/>
              </a:ext>
            </a:extLst>
          </p:cNvPr>
          <p:cNvCxnSpPr>
            <a:cxnSpLocks/>
          </p:cNvCxnSpPr>
          <p:nvPr/>
        </p:nvCxnSpPr>
        <p:spPr>
          <a:xfrm flipH="1">
            <a:off x="5874544" y="4629149"/>
            <a:ext cx="1381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Autenticazione da fe a be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6854320" y="1243939"/>
            <a:ext cx="5061200" cy="39703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Per chiedere un </a:t>
            </a:r>
            <a:r>
              <a:rPr lang="it-IT" i="1" dirty="0" err="1"/>
              <a:t>idToken</a:t>
            </a:r>
            <a:r>
              <a:rPr lang="it-IT" dirty="0"/>
              <a:t> chiamare la GET</a:t>
            </a:r>
            <a:r>
              <a:rPr lang="it-IT" i="1" dirty="0"/>
              <a:t> </a:t>
            </a:r>
            <a:r>
              <a:rPr lang="it-IT" b="1" i="1" dirty="0"/>
              <a:t>accounts/v1/</a:t>
            </a:r>
            <a:r>
              <a:rPr lang="it-IT" b="1" i="1" dirty="0" err="1"/>
              <a:t>getJWT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sessionToken</a:t>
            </a:r>
            <a:r>
              <a:rPr lang="it-IT" dirty="0"/>
              <a:t> ottenuto da una precedente API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In caso di successo lo </a:t>
            </a:r>
            <a:r>
              <a:rPr lang="it-IT" i="1" dirty="0" err="1"/>
              <a:t>statusCode</a:t>
            </a:r>
            <a:r>
              <a:rPr lang="it-IT" i="1" dirty="0"/>
              <a:t> è 0</a:t>
            </a:r>
            <a:r>
              <a:rPr lang="it-IT" dirty="0"/>
              <a:t>, è fornita la stringa </a:t>
            </a:r>
            <a:r>
              <a:rPr lang="it-IT" i="1" dirty="0" err="1"/>
              <a:t>idToken</a:t>
            </a:r>
            <a:r>
              <a:rPr lang="it-IT" i="1" dirty="0"/>
              <a:t> </a:t>
            </a:r>
            <a:r>
              <a:rPr lang="it-IT" dirty="0"/>
              <a:t>da usare per chiamare le API di qualsiasi altro BE diverso da IDP.</a:t>
            </a:r>
          </a:p>
          <a:p>
            <a:r>
              <a:rPr lang="it-IT" dirty="0"/>
              <a:t>In caso di 401 (authentication </a:t>
            </a:r>
            <a:r>
              <a:rPr lang="it-IT" dirty="0" err="1"/>
              <a:t>failed</a:t>
            </a:r>
            <a:r>
              <a:rPr lang="it-IT" dirty="0"/>
              <a:t>) significa che la sessione è scaduta: portare dunque l’utente alla pagina di accesso</a:t>
            </a:r>
            <a:endParaRPr lang="it-IT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C785B0-965A-2FE6-4A70-19B1224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38" y="1264024"/>
            <a:ext cx="2203150" cy="499896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E75092D-41C4-487E-58B2-251AA1FEADB8}"/>
              </a:ext>
            </a:extLst>
          </p:cNvPr>
          <p:cNvSpPr txBox="1"/>
          <p:nvPr/>
        </p:nvSpPr>
        <p:spPr>
          <a:xfrm>
            <a:off x="3256292" y="1243939"/>
            <a:ext cx="3364624" cy="39703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Si supponga che parta l’API </a:t>
            </a:r>
            <a:r>
              <a:rPr lang="it-IT" i="1" dirty="0" err="1"/>
              <a:t>createOrder</a:t>
            </a:r>
            <a:r>
              <a:rPr lang="it-IT" i="1" dirty="0"/>
              <a:t>.</a:t>
            </a:r>
          </a:p>
          <a:p>
            <a:endParaRPr lang="it-IT" i="1" dirty="0"/>
          </a:p>
          <a:p>
            <a:r>
              <a:rPr lang="it-IT" b="1" i="1" dirty="0"/>
              <a:t>Come si garantisce al BE Order che la chiamata è stata effettuata da un utente loggato?</a:t>
            </a:r>
          </a:p>
          <a:p>
            <a:endParaRPr lang="it-IT" b="1" i="1" dirty="0"/>
          </a:p>
          <a:p>
            <a:r>
              <a:rPr lang="it-IT" b="1" i="1" dirty="0"/>
              <a:t>Come si passano i dati al BE in modo che l’utente malevolo non possa modificarli?</a:t>
            </a:r>
          </a:p>
          <a:p>
            <a:endParaRPr lang="it-IT" b="1" i="1" dirty="0"/>
          </a:p>
          <a:p>
            <a:r>
              <a:rPr lang="it-IT" i="1" dirty="0"/>
              <a:t>RISPOSTA ad entrambe le domande:</a:t>
            </a:r>
          </a:p>
          <a:p>
            <a:r>
              <a:rPr lang="it-IT" b="1" i="1" dirty="0">
                <a:solidFill>
                  <a:srgbClr val="C00000"/>
                </a:solidFill>
              </a:rPr>
              <a:t>Chiedere un JWT al BE IDP.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4488070B-C834-5212-FEB3-1A6A16AEE252}"/>
              </a:ext>
            </a:extLst>
          </p:cNvPr>
          <p:cNvCxnSpPr>
            <a:cxnSpLocks/>
          </p:cNvCxnSpPr>
          <p:nvPr/>
        </p:nvCxnSpPr>
        <p:spPr>
          <a:xfrm flipH="1">
            <a:off x="2209800" y="1643743"/>
            <a:ext cx="1037775" cy="31242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B28962-602F-31AA-D01E-970068BE7501}"/>
              </a:ext>
            </a:extLst>
          </p:cNvPr>
          <p:cNvSpPr txBox="1"/>
          <p:nvPr/>
        </p:nvSpPr>
        <p:spPr>
          <a:xfrm>
            <a:off x="5085092" y="5475646"/>
            <a:ext cx="3364624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Qualsiasi BE che non sia IDP deve avere il campo </a:t>
            </a:r>
            <a:r>
              <a:rPr lang="it-IT" b="1" u="sng" dirty="0" err="1"/>
              <a:t>Authorization</a:t>
            </a:r>
            <a:r>
              <a:rPr lang="it-IT" b="1" dirty="0"/>
              <a:t> dell’</a:t>
            </a:r>
            <a:r>
              <a:rPr lang="it-IT" b="1" dirty="0" err="1"/>
              <a:t>Header</a:t>
            </a:r>
            <a:r>
              <a:rPr lang="it-IT" b="1" dirty="0"/>
              <a:t> valorizzato con un </a:t>
            </a:r>
            <a:r>
              <a:rPr lang="it-IT" b="1" dirty="0" err="1"/>
              <a:t>idToken</a:t>
            </a:r>
            <a:r>
              <a:rPr lang="it-IT" dirty="0"/>
              <a:t> richiesto a FE.</a:t>
            </a:r>
            <a:endParaRPr lang="it-IT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45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Validazione a be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E75092D-41C4-487E-58B2-251AA1FEADB8}"/>
              </a:ext>
            </a:extLst>
          </p:cNvPr>
          <p:cNvSpPr txBox="1"/>
          <p:nvPr/>
        </p:nvSpPr>
        <p:spPr>
          <a:xfrm>
            <a:off x="892628" y="1557381"/>
            <a:ext cx="6752210" cy="50783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La </a:t>
            </a:r>
            <a:r>
              <a:rPr lang="it-IT" b="1" i="1" dirty="0" err="1"/>
              <a:t>createOrder</a:t>
            </a:r>
            <a:r>
              <a:rPr lang="it-IT" i="1" dirty="0"/>
              <a:t> </a:t>
            </a:r>
            <a:r>
              <a:rPr lang="it-IT" dirty="0"/>
              <a:t>con l’</a:t>
            </a:r>
            <a:r>
              <a:rPr lang="it-IT" b="1" dirty="0" err="1"/>
              <a:t>Authorization</a:t>
            </a:r>
            <a:r>
              <a:rPr lang="it-IT" b="1" dirty="0"/>
              <a:t> </a:t>
            </a:r>
            <a:r>
              <a:rPr lang="it-IT" b="1" dirty="0" err="1"/>
              <a:t>Header</a:t>
            </a:r>
            <a:r>
              <a:rPr lang="it-IT" b="1" dirty="0"/>
              <a:t> </a:t>
            </a:r>
            <a:r>
              <a:rPr lang="it-IT" dirty="0"/>
              <a:t>correttamente valorizzato con l’</a:t>
            </a:r>
            <a:r>
              <a:rPr lang="it-IT" b="1" i="1" dirty="0" err="1"/>
              <a:t>idToken</a:t>
            </a:r>
            <a:r>
              <a:rPr lang="it-IT" b="1" i="1" dirty="0"/>
              <a:t> </a:t>
            </a:r>
            <a:r>
              <a:rPr lang="it-IT" dirty="0"/>
              <a:t>ritornato dalla </a:t>
            </a:r>
            <a:r>
              <a:rPr lang="it-IT" i="1" dirty="0" err="1"/>
              <a:t>getJWT</a:t>
            </a:r>
            <a:r>
              <a:rPr lang="it-IT" i="1" dirty="0"/>
              <a:t> </a:t>
            </a:r>
            <a:r>
              <a:rPr lang="it-IT" dirty="0"/>
              <a:t>arriva al BE Order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BE Order estrae l’</a:t>
            </a:r>
            <a:r>
              <a:rPr lang="it-IT" dirty="0" err="1"/>
              <a:t>idToken</a:t>
            </a:r>
            <a:r>
              <a:rPr lang="it-IT" dirty="0"/>
              <a:t> e richiede la validazione a IDP mediante una chiamata </a:t>
            </a:r>
            <a:r>
              <a:rPr lang="it-IT" b="1" i="1" dirty="0"/>
              <a:t>accounts/v1/</a:t>
            </a:r>
            <a:r>
              <a:rPr lang="it-IT" b="1" i="1" dirty="0" err="1"/>
              <a:t>verifyJWT</a:t>
            </a:r>
            <a:r>
              <a:rPr lang="it-IT" b="1" i="1" dirty="0"/>
              <a:t> </a:t>
            </a:r>
            <a:r>
              <a:rPr lang="it-IT" dirty="0"/>
              <a:t>(oppure </a:t>
            </a:r>
            <a:r>
              <a:rPr lang="it-IT" i="1" dirty="0" err="1"/>
              <a:t>messageExchange</a:t>
            </a:r>
            <a:r>
              <a:rPr lang="it-IT" dirty="0"/>
              <a:t>, ma questa chiamata è full sincrona pertanto valutare anche la comunicazione via chiamata diretta: al lavoro è best practice).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 l’</a:t>
            </a:r>
            <a:r>
              <a:rPr lang="it-IT" b="1" dirty="0" err="1"/>
              <a:t>idToken</a:t>
            </a:r>
            <a:r>
              <a:rPr lang="it-IT" b="1" dirty="0"/>
              <a:t> è valido </a:t>
            </a:r>
            <a:r>
              <a:rPr lang="it-IT" dirty="0"/>
              <a:t>(</a:t>
            </a:r>
            <a:r>
              <a:rPr lang="it-IT" dirty="0" err="1"/>
              <a:t>statusCode</a:t>
            </a:r>
            <a:r>
              <a:rPr lang="it-IT" dirty="0"/>
              <a:t> = 0, qualunque altro codice deve essere subito mappato come errore):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Il BE può essere certo che l’API </a:t>
            </a:r>
            <a:r>
              <a:rPr lang="it-IT" dirty="0" err="1"/>
              <a:t>createOrder</a:t>
            </a:r>
            <a:r>
              <a:rPr lang="it-IT" dirty="0"/>
              <a:t> è stata chiamata da un utente esistente e correntemente autenticato a FE.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La chiamata è lecita.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Nel campo </a:t>
            </a:r>
            <a:r>
              <a:rPr lang="it-IT" b="1" i="1" dirty="0" err="1"/>
              <a:t>decodedJWT</a:t>
            </a:r>
            <a:r>
              <a:rPr lang="it-IT" dirty="0"/>
              <a:t> c’è Il l’</a:t>
            </a:r>
            <a:r>
              <a:rPr lang="it-IT" dirty="0" err="1"/>
              <a:t>idToken</a:t>
            </a:r>
            <a:r>
              <a:rPr lang="it-IT" dirty="0"/>
              <a:t> decodificato contiene al suo interno il campo </a:t>
            </a:r>
            <a:r>
              <a:rPr lang="it-IT" b="1" i="1" dirty="0"/>
              <a:t>sub </a:t>
            </a:r>
            <a:r>
              <a:rPr lang="it-IT" dirty="0"/>
              <a:t>corrispondente all’</a:t>
            </a:r>
            <a:r>
              <a:rPr lang="it-IT" b="1" dirty="0"/>
              <a:t>ID</a:t>
            </a:r>
            <a:r>
              <a:rPr lang="it-IT" dirty="0"/>
              <a:t> dell’utente che ha fatto partire l’API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L’ID può essere usato per richiedere informazioni a IDP tramite </a:t>
            </a:r>
            <a:r>
              <a:rPr lang="it-IT" i="1" dirty="0" err="1"/>
              <a:t>messageExchange</a:t>
            </a:r>
            <a:r>
              <a:rPr lang="it-IT" i="1" dirty="0"/>
              <a:t> </a:t>
            </a:r>
            <a:r>
              <a:rPr lang="it-IT" dirty="0"/>
              <a:t>o</a:t>
            </a:r>
            <a:r>
              <a:rPr lang="it-IT" i="1" dirty="0"/>
              <a:t> </a:t>
            </a:r>
            <a:r>
              <a:rPr lang="it-IT" i="1" dirty="0" err="1"/>
              <a:t>getAccountInfo</a:t>
            </a:r>
            <a:r>
              <a:rPr lang="it-IT" i="1" dirty="0"/>
              <a:t> </a:t>
            </a:r>
            <a:r>
              <a:rPr lang="it-IT" dirty="0"/>
              <a:t>se richiesto dalla logica dalla logica del BE Order.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3E8E259-0D12-BA32-5F5B-16B015D05B75}"/>
              </a:ext>
            </a:extLst>
          </p:cNvPr>
          <p:cNvSpPr txBox="1"/>
          <p:nvPr/>
        </p:nvSpPr>
        <p:spPr>
          <a:xfrm>
            <a:off x="8311155" y="1557381"/>
            <a:ext cx="3107960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Il </a:t>
            </a:r>
            <a:r>
              <a:rPr lang="it-IT" b="1" dirty="0"/>
              <a:t>JWT decodificato </a:t>
            </a:r>
            <a:r>
              <a:rPr lang="it-IT" dirty="0"/>
              <a:t>ha una struttura </a:t>
            </a:r>
            <a:r>
              <a:rPr lang="it-IT" b="1" dirty="0"/>
              <a:t>JSON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4772C90-AA8A-5453-0F8F-A1284B4E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580" y="2619588"/>
            <a:ext cx="420111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5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0DB9-3739-5544-A31D-E3489C81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6082"/>
          </a:xfrm>
        </p:spPr>
        <p:txBody>
          <a:bodyPr/>
          <a:lstStyle/>
          <a:p>
            <a:r>
              <a:rPr lang="it-IT" dirty="0"/>
              <a:t>API list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46F813-44F3-5EE1-E655-DCC88D78FC8F}"/>
              </a:ext>
            </a:extLst>
          </p:cNvPr>
          <p:cNvSpPr txBox="1"/>
          <p:nvPr/>
        </p:nvSpPr>
        <p:spPr>
          <a:xfrm>
            <a:off x="1143150" y="1431608"/>
            <a:ext cx="10395377" cy="44935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i="1" dirty="0"/>
              <a:t>item/v1/</a:t>
            </a:r>
            <a:r>
              <a:rPr lang="it-IT" sz="2200" b="1" i="1" dirty="0" err="1"/>
              <a:t>createMenu</a:t>
            </a:r>
            <a:r>
              <a:rPr lang="it-IT" sz="2200" dirty="0"/>
              <a:t>– crea il menu della pizzeria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i="1" dirty="0"/>
              <a:t>item/v1/</a:t>
            </a:r>
            <a:r>
              <a:rPr lang="it-IT" sz="2200" b="1" i="1" dirty="0" err="1"/>
              <a:t>addAdditionToMenu</a:t>
            </a:r>
            <a:r>
              <a:rPr lang="it-IT" sz="2200" b="1" i="1" dirty="0"/>
              <a:t> </a:t>
            </a:r>
            <a:r>
              <a:rPr lang="it-IT" sz="2200" dirty="0"/>
              <a:t>– aggiunge un impasto/condimento ad un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it-IT" sz="2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item/v1/</a:t>
            </a:r>
            <a:r>
              <a:rPr kumimoji="0" lang="it-IT" sz="2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addPizzaToMenu</a:t>
            </a:r>
            <a:r>
              <a:rPr kumimoji="0" lang="it-IT" sz="2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lang="it-IT" sz="2200" dirty="0"/>
              <a:t>– aggiunge una pizza ad un menu</a:t>
            </a:r>
            <a:endParaRPr kumimoji="0" lang="it-IT" sz="2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i="1" dirty="0"/>
              <a:t>item/v1/</a:t>
            </a:r>
            <a:r>
              <a:rPr lang="it-IT" sz="2200" b="1" i="1" dirty="0" err="1"/>
              <a:t>getMenu</a:t>
            </a:r>
            <a:r>
              <a:rPr lang="it-IT" sz="2200" b="1" i="1" dirty="0"/>
              <a:t> </a:t>
            </a:r>
            <a:r>
              <a:rPr lang="it-IT" sz="2200" dirty="0"/>
              <a:t>– fornisce il menu della pizzeria</a:t>
            </a:r>
            <a:endParaRPr lang="it-IT" sz="22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i="1" dirty="0"/>
              <a:t>item/v1/</a:t>
            </a:r>
            <a:r>
              <a:rPr lang="it-IT" sz="2200" b="1" i="1" dirty="0" err="1"/>
              <a:t>openPizzeria</a:t>
            </a:r>
            <a:r>
              <a:rPr lang="it-IT" sz="2200" b="1" i="1" dirty="0"/>
              <a:t> </a:t>
            </a:r>
            <a:r>
              <a:rPr lang="it-IT" sz="2200" dirty="0"/>
              <a:t>– apre la pizzeria, la abilita cioè ad essere trovata nella ricerca</a:t>
            </a:r>
            <a:endParaRPr lang="it-IT" sz="22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i="1" dirty="0"/>
              <a:t>item/v1/</a:t>
            </a:r>
            <a:r>
              <a:rPr lang="it-IT" sz="2200" b="1" i="1" dirty="0" err="1"/>
              <a:t>closePizzeria</a:t>
            </a:r>
            <a:r>
              <a:rPr lang="it-IT" sz="2200" b="1" i="1" dirty="0"/>
              <a:t> </a:t>
            </a:r>
            <a:r>
              <a:rPr lang="it-IT" sz="2200" dirty="0"/>
              <a:t>– chiude la pizzeria, la disabilita dall’essere trovata nella ricerca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i="1" dirty="0" err="1"/>
              <a:t>search</a:t>
            </a:r>
            <a:r>
              <a:rPr lang="it-IT" sz="2200" b="1" i="1" dirty="0"/>
              <a:t>/v1/</a:t>
            </a:r>
            <a:r>
              <a:rPr lang="it-IT" sz="2200" b="1" i="1" dirty="0" err="1"/>
              <a:t>getAllPastry</a:t>
            </a:r>
            <a:r>
              <a:rPr lang="it-IT" sz="2200" b="1" i="1" dirty="0"/>
              <a:t> </a:t>
            </a:r>
            <a:r>
              <a:rPr lang="it-IT" sz="2200" dirty="0"/>
              <a:t>– fornisce tutti gli impasti a catalogo</a:t>
            </a:r>
            <a:endParaRPr lang="it-IT" sz="22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i="1" dirty="0" err="1"/>
              <a:t>search</a:t>
            </a:r>
            <a:r>
              <a:rPr lang="it-IT" sz="2200" b="1" i="1" dirty="0"/>
              <a:t>/v1/</a:t>
            </a:r>
            <a:r>
              <a:rPr lang="it-IT" sz="2200" b="1" i="1" dirty="0" err="1"/>
              <a:t>getAllPizza</a:t>
            </a:r>
            <a:r>
              <a:rPr lang="it-IT" sz="2200" b="1" i="1" dirty="0"/>
              <a:t> </a:t>
            </a:r>
            <a:r>
              <a:rPr lang="it-IT" sz="2200" dirty="0"/>
              <a:t>– fornisce tutte le pizze a catalogo</a:t>
            </a:r>
            <a:endParaRPr lang="it-IT" sz="22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i="1" dirty="0" err="1"/>
              <a:t>search</a:t>
            </a:r>
            <a:r>
              <a:rPr lang="it-IT" sz="2200" b="1" i="1" dirty="0"/>
              <a:t>/v1/</a:t>
            </a:r>
            <a:r>
              <a:rPr lang="it-IT" sz="2200" b="1" i="1" dirty="0" err="1"/>
              <a:t>getAllSeasoning</a:t>
            </a:r>
            <a:r>
              <a:rPr lang="it-IT" sz="2200" b="1" i="1" dirty="0"/>
              <a:t> </a:t>
            </a:r>
            <a:r>
              <a:rPr lang="it-IT" sz="2200" dirty="0"/>
              <a:t>– fornisce tutti i condimenti a catalogo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i="1" dirty="0" err="1"/>
              <a:t>search</a:t>
            </a:r>
            <a:r>
              <a:rPr lang="it-IT" sz="2200" b="1" i="1" dirty="0"/>
              <a:t>/v1/</a:t>
            </a:r>
            <a:r>
              <a:rPr lang="it-IT" sz="2200" b="1" i="1" dirty="0" err="1"/>
              <a:t>getMenuForOrder</a:t>
            </a:r>
            <a:r>
              <a:rPr lang="it-IT" sz="2200" dirty="0"/>
              <a:t>– fornisce le righe del menu di una pizzeria corrispondenti all’ordine che la pizzeria ha ricevuto.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it-IT" sz="2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search</a:t>
            </a:r>
            <a:r>
              <a:rPr kumimoji="0" lang="it-IT" sz="2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/v1/</a:t>
            </a:r>
            <a:r>
              <a:rPr kumimoji="0" lang="it-IT" sz="2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searchPizzeriaForOrder</a:t>
            </a:r>
            <a:r>
              <a:rPr kumimoji="0" lang="it-IT" sz="2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lang="it-IT" sz="2200" dirty="0"/>
              <a:t>– SOLO BE – fornisce un elenco di pizzerie (e relativo prezzo per la gestione dell’ordine) che possono gestire un ordine</a:t>
            </a:r>
          </a:p>
        </p:txBody>
      </p:sp>
    </p:spTree>
    <p:extLst>
      <p:ext uri="{BB962C8B-B14F-4D97-AF65-F5344CB8AC3E}">
        <p14:creationId xmlns:p14="http://schemas.microsoft.com/office/powerpoint/2010/main" val="14622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0DB9-3739-5544-A31D-E3489C81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6082"/>
          </a:xfrm>
        </p:spPr>
        <p:txBody>
          <a:bodyPr/>
          <a:lstStyle/>
          <a:p>
            <a:r>
              <a:rPr lang="it-IT" dirty="0" err="1"/>
              <a:t>Response</a:t>
            </a:r>
            <a:r>
              <a:rPr lang="it-IT" dirty="0"/>
              <a:t> from </a:t>
            </a:r>
            <a:r>
              <a:rPr lang="it-IT" dirty="0" err="1"/>
              <a:t>Pizzaengine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75671E-6C26-9DA3-721D-A674B3EA4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544" y="1459895"/>
            <a:ext cx="4942113" cy="50157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it-IT" b="1" dirty="0"/>
              <a:t>{</a:t>
            </a:r>
          </a:p>
          <a:p>
            <a:pPr marL="0" indent="0">
              <a:buNone/>
            </a:pPr>
            <a:r>
              <a:rPr lang="it-IT" b="1" dirty="0"/>
              <a:t>    "</a:t>
            </a:r>
            <a:r>
              <a:rPr lang="it-IT" b="1" dirty="0" err="1"/>
              <a:t>statusCode</a:t>
            </a:r>
            <a:r>
              <a:rPr lang="it-IT" b="1" dirty="0"/>
              <a:t>": 0,</a:t>
            </a:r>
          </a:p>
          <a:p>
            <a:pPr marL="0" indent="0">
              <a:buNone/>
            </a:pPr>
            <a:r>
              <a:rPr lang="it-IT" b="1" dirty="0"/>
              <a:t>    "</a:t>
            </a:r>
            <a:r>
              <a:rPr lang="it-IT" b="1" dirty="0" err="1"/>
              <a:t>statusReason</a:t>
            </a:r>
            <a:r>
              <a:rPr lang="it-IT" b="1" dirty="0"/>
              <a:t>": "OK",</a:t>
            </a:r>
          </a:p>
          <a:p>
            <a:pPr marL="0" indent="0">
              <a:buNone/>
            </a:pPr>
            <a:r>
              <a:rPr lang="it-IT" b="1" dirty="0"/>
              <a:t>    "time": "29-06-2024 22:26:09",</a:t>
            </a:r>
          </a:p>
          <a:p>
            <a:pPr marL="0" indent="0">
              <a:buNone/>
            </a:pPr>
            <a:r>
              <a:rPr lang="it-IT" b="1" dirty="0"/>
              <a:t>    "</a:t>
            </a:r>
            <a:r>
              <a:rPr lang="it-IT" b="1" dirty="0" err="1"/>
              <a:t>ingredients</a:t>
            </a:r>
            <a:r>
              <a:rPr lang="it-IT" b="1" dirty="0"/>
              <a:t>": [</a:t>
            </a:r>
          </a:p>
          <a:p>
            <a:pPr marL="0" indent="0">
              <a:buNone/>
            </a:pPr>
            <a:r>
              <a:rPr lang="it-IT" b="1" dirty="0"/>
              <a:t>        {</a:t>
            </a:r>
          </a:p>
          <a:p>
            <a:pPr marL="0" indent="0">
              <a:buNone/>
            </a:pPr>
            <a:r>
              <a:rPr lang="it-IT" b="1" dirty="0"/>
              <a:t>            "id": 1,</a:t>
            </a:r>
          </a:p>
          <a:p>
            <a:pPr marL="0" indent="0">
              <a:buNone/>
            </a:pPr>
            <a:r>
              <a:rPr lang="it-IT" b="1" dirty="0"/>
              <a:t>            "</a:t>
            </a:r>
            <a:r>
              <a:rPr lang="it-IT" b="1" dirty="0" err="1"/>
              <a:t>commonName</a:t>
            </a:r>
            <a:r>
              <a:rPr lang="it-IT" b="1" dirty="0"/>
              <a:t>": "Base classica",</a:t>
            </a:r>
          </a:p>
          <a:p>
            <a:pPr marL="0" indent="0">
              <a:buNone/>
            </a:pPr>
            <a:r>
              <a:rPr lang="it-IT" b="1" dirty="0"/>
              <a:t>            "</a:t>
            </a:r>
            <a:r>
              <a:rPr lang="it-IT" b="1" dirty="0" err="1"/>
              <a:t>Allergen</a:t>
            </a:r>
            <a:r>
              <a:rPr lang="it-IT" b="1" dirty="0"/>
              <a:t>": [],</a:t>
            </a:r>
          </a:p>
          <a:p>
            <a:pPr marL="0" indent="0">
              <a:buNone/>
            </a:pPr>
            <a:r>
              <a:rPr lang="it-IT" b="1" dirty="0"/>
              <a:t>            "</a:t>
            </a:r>
            <a:r>
              <a:rPr lang="it-IT" b="1" dirty="0" err="1"/>
              <a:t>glutenFree</a:t>
            </a:r>
            <a:r>
              <a:rPr lang="it-IT" b="1" dirty="0"/>
              <a:t>": false</a:t>
            </a:r>
          </a:p>
          <a:p>
            <a:pPr marL="0" indent="0">
              <a:buNone/>
            </a:pPr>
            <a:r>
              <a:rPr lang="it-IT" b="1" dirty="0"/>
              <a:t>        },</a:t>
            </a:r>
          </a:p>
          <a:p>
            <a:pPr marL="0" indent="0">
              <a:buNone/>
            </a:pPr>
            <a:r>
              <a:rPr lang="it-IT" b="1" dirty="0"/>
              <a:t>        {</a:t>
            </a:r>
          </a:p>
          <a:p>
            <a:pPr marL="0" indent="0">
              <a:buNone/>
            </a:pPr>
            <a:r>
              <a:rPr lang="it-IT" b="1" dirty="0"/>
              <a:t>            "id": 2,</a:t>
            </a:r>
          </a:p>
          <a:p>
            <a:pPr marL="0" indent="0">
              <a:buNone/>
            </a:pPr>
            <a:r>
              <a:rPr lang="it-IT" b="1" dirty="0"/>
              <a:t>            "</a:t>
            </a:r>
            <a:r>
              <a:rPr lang="it-IT" b="1" dirty="0" err="1"/>
              <a:t>commonName</a:t>
            </a:r>
            <a:r>
              <a:rPr lang="it-IT" b="1" dirty="0"/>
              <a:t>": "Base classica senza glutine",</a:t>
            </a:r>
          </a:p>
          <a:p>
            <a:pPr marL="0" indent="0">
              <a:buNone/>
            </a:pPr>
            <a:r>
              <a:rPr lang="it-IT" b="1" dirty="0"/>
              <a:t>            "</a:t>
            </a:r>
            <a:r>
              <a:rPr lang="it-IT" b="1" dirty="0" err="1"/>
              <a:t>Allergen</a:t>
            </a:r>
            <a:r>
              <a:rPr lang="it-IT" b="1" dirty="0"/>
              <a:t>": [],</a:t>
            </a:r>
          </a:p>
          <a:p>
            <a:pPr marL="0" indent="0">
              <a:buNone/>
            </a:pPr>
            <a:r>
              <a:rPr lang="it-IT" b="1" dirty="0"/>
              <a:t>            "</a:t>
            </a:r>
            <a:r>
              <a:rPr lang="it-IT" b="1" dirty="0" err="1"/>
              <a:t>glutenFree</a:t>
            </a:r>
            <a:r>
              <a:rPr lang="it-IT" b="1" dirty="0"/>
              <a:t>": </a:t>
            </a:r>
            <a:r>
              <a:rPr lang="it-IT" b="1" dirty="0" err="1"/>
              <a:t>true</a:t>
            </a:r>
            <a:endParaRPr lang="it-IT" b="1" dirty="0"/>
          </a:p>
          <a:p>
            <a:pPr marL="0" indent="0">
              <a:buNone/>
            </a:pPr>
            <a:r>
              <a:rPr lang="it-IT" b="1" dirty="0"/>
              <a:t>        }, …]</a:t>
            </a:r>
          </a:p>
          <a:p>
            <a:pPr marL="0" indent="0">
              <a:buNone/>
            </a:pPr>
            <a:r>
              <a:rPr lang="it-IT" b="1" dirty="0"/>
              <a:t>}</a:t>
            </a:r>
          </a:p>
        </p:txBody>
      </p:sp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26D3A2D3-F288-6A52-9711-9B854A246051}"/>
              </a:ext>
            </a:extLst>
          </p:cNvPr>
          <p:cNvSpPr/>
          <p:nvPr/>
        </p:nvSpPr>
        <p:spPr>
          <a:xfrm>
            <a:off x="5704114" y="1763486"/>
            <a:ext cx="2079172" cy="598714"/>
          </a:xfrm>
          <a:prstGeom prst="rightBrace">
            <a:avLst>
              <a:gd name="adj1" fmla="val 8333"/>
              <a:gd name="adj2" fmla="val 4680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46F813-44F3-5EE1-E655-DCC88D78FC8F}"/>
              </a:ext>
            </a:extLst>
          </p:cNvPr>
          <p:cNvSpPr txBox="1"/>
          <p:nvPr/>
        </p:nvSpPr>
        <p:spPr>
          <a:xfrm>
            <a:off x="7783285" y="1278467"/>
            <a:ext cx="3717473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Lo </a:t>
            </a:r>
            <a:r>
              <a:rPr lang="it-IT" b="1" dirty="0" err="1"/>
              <a:t>StatusCode</a:t>
            </a:r>
            <a:r>
              <a:rPr lang="it-IT" dirty="0"/>
              <a:t> indica l’esito dell’operazione:</a:t>
            </a:r>
          </a:p>
          <a:p>
            <a:r>
              <a:rPr lang="it-IT" b="1" dirty="0"/>
              <a:t>CASI DI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0 Successo</a:t>
            </a:r>
          </a:p>
          <a:p>
            <a:r>
              <a:rPr lang="it-IT" b="1" dirty="0"/>
              <a:t>CASI DI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401: autenticazione fallita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400: Parametri invalidi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205: manager sconosciuto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207: L’oggetto da creare esiste già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208: L’oggetto cercato non esiste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500: Errore generico</a:t>
            </a:r>
          </a:p>
          <a:p>
            <a:r>
              <a:rPr lang="it-IT" dirty="0"/>
              <a:t>Il dettaglio è comunque sempre riportato nello </a:t>
            </a:r>
            <a:r>
              <a:rPr lang="it-IT" b="1" dirty="0" err="1"/>
              <a:t>statusReason</a:t>
            </a:r>
            <a:endParaRPr lang="it-IT" b="1" dirty="0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F876F8DA-87DE-3BA8-F463-088FB51D6AF9}"/>
              </a:ext>
            </a:extLst>
          </p:cNvPr>
          <p:cNvSpPr/>
          <p:nvPr/>
        </p:nvSpPr>
        <p:spPr>
          <a:xfrm>
            <a:off x="2699657" y="2512291"/>
            <a:ext cx="642257" cy="346363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4E1DDF-CA09-6332-E529-61C1B5A5BC56}"/>
              </a:ext>
            </a:extLst>
          </p:cNvPr>
          <p:cNvSpPr txBox="1"/>
          <p:nvPr/>
        </p:nvSpPr>
        <p:spPr>
          <a:xfrm>
            <a:off x="389042" y="3432521"/>
            <a:ext cx="2239857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Alcune </a:t>
            </a:r>
            <a:r>
              <a:rPr lang="it-IT" dirty="0" err="1"/>
              <a:t>response</a:t>
            </a:r>
            <a:r>
              <a:rPr lang="it-IT" dirty="0"/>
              <a:t> autenticate contengono già diversi oggetti per comodità </a:t>
            </a:r>
            <a:r>
              <a:rPr lang="it-IT" dirty="0">
                <a:sym typeface="Wingdings" panose="05000000000000000000" pitchFamily="2" charset="2"/>
              </a:rPr>
              <a:t></a:t>
            </a:r>
          </a:p>
          <a:p>
            <a:r>
              <a:rPr lang="it-IT" dirty="0">
                <a:sym typeface="Wingdings" panose="05000000000000000000" pitchFamily="2" charset="2"/>
              </a:rPr>
              <a:t>Ad esempio: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ym typeface="Wingdings" panose="05000000000000000000" pitchFamily="2" charset="2"/>
              </a:rPr>
              <a:t>ingredients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ym typeface="Wingdings" panose="05000000000000000000" pitchFamily="2" charset="2"/>
              </a:rPr>
              <a:t>pastries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ym typeface="Wingdings" panose="05000000000000000000" pitchFamily="2" charset="2"/>
              </a:rPr>
              <a:t>pizzas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menu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ym typeface="Wingdings" panose="05000000000000000000" pitchFamily="2" charset="2"/>
              </a:rPr>
              <a:t>orderData</a:t>
            </a:r>
            <a:endParaRPr lang="it-IT" dirty="0">
              <a:sym typeface="Wingdings" panose="05000000000000000000" pitchFamily="2" charset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E868A5-4C60-9F24-36ED-C1134C667537}"/>
              </a:ext>
            </a:extLst>
          </p:cNvPr>
          <p:cNvSpPr txBox="1"/>
          <p:nvPr/>
        </p:nvSpPr>
        <p:spPr>
          <a:xfrm>
            <a:off x="389042" y="1578820"/>
            <a:ext cx="223985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/>
              <a:t>Formato JSON</a:t>
            </a:r>
          </a:p>
        </p:txBody>
      </p:sp>
    </p:spTree>
    <p:extLst>
      <p:ext uri="{BB962C8B-B14F-4D97-AF65-F5344CB8AC3E}">
        <p14:creationId xmlns:p14="http://schemas.microsoft.com/office/powerpoint/2010/main" val="38502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411286" cy="881639"/>
          </a:xfrm>
        </p:spPr>
        <p:txBody>
          <a:bodyPr>
            <a:normAutofit/>
          </a:bodyPr>
          <a:lstStyle/>
          <a:p>
            <a:r>
              <a:rPr lang="it-IT" dirty="0"/>
              <a:t>Tipi di oggetti: ingredienti e pizze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618E6E-563F-D227-B54A-039588FDAFD1}"/>
              </a:ext>
            </a:extLst>
          </p:cNvPr>
          <p:cNvSpPr txBox="1"/>
          <p:nvPr/>
        </p:nvSpPr>
        <p:spPr>
          <a:xfrm>
            <a:off x="5155606" y="1225689"/>
            <a:ext cx="6507358" cy="56323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Pizza</a:t>
            </a:r>
          </a:p>
          <a:p>
            <a:r>
              <a:rPr lang="it-IT" b="1" dirty="0"/>
              <a:t>CAMPI: </a:t>
            </a:r>
          </a:p>
          <a:p>
            <a:r>
              <a:rPr lang="it-IT" dirty="0" err="1"/>
              <a:t>id:Long</a:t>
            </a:r>
            <a:r>
              <a:rPr lang="it-IT" dirty="0"/>
              <a:t>, </a:t>
            </a:r>
            <a:r>
              <a:rPr lang="it-IT" dirty="0" err="1"/>
              <a:t>commonName:String</a:t>
            </a:r>
            <a:r>
              <a:rPr lang="it-IT" dirty="0"/>
              <a:t>, </a:t>
            </a:r>
            <a:r>
              <a:rPr lang="it-IT" dirty="0" err="1"/>
              <a:t>seasonigs</a:t>
            </a:r>
            <a:r>
              <a:rPr lang="it-IT" dirty="0"/>
              <a:t>: List&lt;</a:t>
            </a:r>
            <a:r>
              <a:rPr lang="it-IT" dirty="0" err="1"/>
              <a:t>Seasoning</a:t>
            </a:r>
            <a:r>
              <a:rPr lang="it-IT" dirty="0"/>
              <a:t>&gt;</a:t>
            </a:r>
          </a:p>
          <a:p>
            <a:endParaRPr lang="it-IT" dirty="0"/>
          </a:p>
          <a:p>
            <a:r>
              <a:rPr lang="it-IT" b="1" dirty="0"/>
              <a:t>ESEMPIO</a:t>
            </a:r>
          </a:p>
          <a:p>
            <a:r>
              <a:rPr lang="it-IT" dirty="0"/>
              <a:t>{</a:t>
            </a:r>
          </a:p>
          <a:p>
            <a:r>
              <a:rPr lang="it-IT" dirty="0"/>
              <a:t>            "id": 1,</a:t>
            </a:r>
          </a:p>
          <a:p>
            <a:r>
              <a:rPr lang="it-IT" dirty="0"/>
              <a:t>            "</a:t>
            </a:r>
            <a:r>
              <a:rPr lang="it-IT" dirty="0" err="1"/>
              <a:t>commonName</a:t>
            </a:r>
            <a:r>
              <a:rPr lang="it-IT" dirty="0"/>
              <a:t>": "Margherita",</a:t>
            </a:r>
          </a:p>
          <a:p>
            <a:r>
              <a:rPr lang="it-IT" dirty="0"/>
              <a:t>            "</a:t>
            </a:r>
            <a:r>
              <a:rPr lang="it-IT" dirty="0" err="1"/>
              <a:t>seasonings</a:t>
            </a:r>
            <a:r>
              <a:rPr lang="it-IT" dirty="0"/>
              <a:t>": [</a:t>
            </a:r>
          </a:p>
          <a:p>
            <a:r>
              <a:rPr lang="it-IT" dirty="0"/>
              <a:t>                {</a:t>
            </a:r>
          </a:p>
          <a:p>
            <a:r>
              <a:rPr lang="it-IT" dirty="0"/>
              <a:t>                    "id": 5,</a:t>
            </a:r>
          </a:p>
          <a:p>
            <a:r>
              <a:rPr lang="it-IT" dirty="0"/>
              <a:t>                    "</a:t>
            </a:r>
            <a:r>
              <a:rPr lang="it-IT" dirty="0" err="1"/>
              <a:t>commonName</a:t>
            </a:r>
            <a:r>
              <a:rPr lang="it-IT" dirty="0"/>
              <a:t>": "Basilico",</a:t>
            </a:r>
          </a:p>
          <a:p>
            <a:r>
              <a:rPr lang="it-IT" dirty="0"/>
              <a:t>                    "</a:t>
            </a:r>
            <a:r>
              <a:rPr lang="it-IT" dirty="0" err="1"/>
              <a:t>Allergen</a:t>
            </a:r>
            <a:r>
              <a:rPr lang="it-IT" dirty="0"/>
              <a:t>": [</a:t>
            </a:r>
          </a:p>
          <a:p>
            <a:r>
              <a:rPr lang="it-IT" dirty="0"/>
              <a:t>                        "VERDURA"</a:t>
            </a:r>
          </a:p>
          <a:p>
            <a:r>
              <a:rPr lang="it-IT" dirty="0"/>
              <a:t>                    ],</a:t>
            </a:r>
          </a:p>
          <a:p>
            <a:r>
              <a:rPr lang="it-IT" dirty="0"/>
              <a:t>                    "</a:t>
            </a:r>
            <a:r>
              <a:rPr lang="it-IT" dirty="0" err="1"/>
              <a:t>glutenFree</a:t>
            </a:r>
            <a:r>
              <a:rPr lang="it-IT" dirty="0"/>
              <a:t>": </a:t>
            </a:r>
            <a:r>
              <a:rPr lang="it-IT" dirty="0" err="1"/>
              <a:t>true</a:t>
            </a:r>
            <a:endParaRPr lang="it-IT" dirty="0"/>
          </a:p>
          <a:p>
            <a:r>
              <a:rPr lang="it-IT" dirty="0"/>
              <a:t>                }, </a:t>
            </a:r>
          </a:p>
          <a:p>
            <a:r>
              <a:rPr lang="it-IT" dirty="0"/>
              <a:t>		…</a:t>
            </a:r>
          </a:p>
          <a:p>
            <a:r>
              <a:rPr lang="it-IT" dirty="0"/>
              <a:t>		]</a:t>
            </a:r>
          </a:p>
          <a:p>
            <a:r>
              <a:rPr lang="it-IT" dirty="0"/>
              <a:t>}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6E37A47-F4E4-DAEB-BF1B-8E6A4029EAC7}"/>
              </a:ext>
            </a:extLst>
          </p:cNvPr>
          <p:cNvSpPr txBox="1"/>
          <p:nvPr/>
        </p:nvSpPr>
        <p:spPr>
          <a:xfrm>
            <a:off x="922072" y="1264024"/>
            <a:ext cx="4000570" cy="4247317"/>
          </a:xfrm>
          <a:prstGeom prst="rect">
            <a:avLst/>
          </a:prstGeom>
          <a:solidFill>
            <a:schemeClr val="bg2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Ingrediente (</a:t>
            </a:r>
            <a:r>
              <a:rPr lang="it-IT" b="1" dirty="0" err="1"/>
              <a:t>Seasoning</a:t>
            </a:r>
            <a:r>
              <a:rPr lang="it-IT" b="1" dirty="0"/>
              <a:t>/</a:t>
            </a:r>
            <a:r>
              <a:rPr lang="it-IT" b="1" dirty="0" err="1"/>
              <a:t>Pastry</a:t>
            </a:r>
            <a:r>
              <a:rPr lang="it-IT" b="1" dirty="0"/>
              <a:t>)</a:t>
            </a:r>
          </a:p>
          <a:p>
            <a:r>
              <a:rPr lang="it-IT" b="1" dirty="0"/>
              <a:t>CAMPI: </a:t>
            </a:r>
          </a:p>
          <a:p>
            <a:r>
              <a:rPr lang="it-IT" dirty="0" err="1"/>
              <a:t>id</a:t>
            </a:r>
            <a:r>
              <a:rPr lang="it-IT" b="1" dirty="0" err="1"/>
              <a:t>:</a:t>
            </a:r>
            <a:r>
              <a:rPr lang="it-IT" dirty="0" err="1"/>
              <a:t>Long</a:t>
            </a:r>
            <a:r>
              <a:rPr lang="it-IT" dirty="0"/>
              <a:t>, </a:t>
            </a:r>
            <a:r>
              <a:rPr lang="it-IT" dirty="0" err="1"/>
              <a:t>commonName:String</a:t>
            </a:r>
            <a:r>
              <a:rPr lang="it-IT" dirty="0"/>
              <a:t>,  </a:t>
            </a:r>
            <a:r>
              <a:rPr lang="it-IT" dirty="0" err="1"/>
              <a:t>Allergen:List</a:t>
            </a:r>
            <a:r>
              <a:rPr lang="it-IT" dirty="0"/>
              <a:t>&lt;</a:t>
            </a:r>
            <a:r>
              <a:rPr lang="it-IT" dirty="0" err="1"/>
              <a:t>String</a:t>
            </a:r>
            <a:r>
              <a:rPr lang="it-IT" dirty="0"/>
              <a:t>&gt;, </a:t>
            </a:r>
            <a:r>
              <a:rPr lang="it-IT" dirty="0" err="1"/>
              <a:t>glutenFree:Boolean</a:t>
            </a:r>
            <a:endParaRPr lang="it-IT" dirty="0"/>
          </a:p>
          <a:p>
            <a:endParaRPr lang="it-IT" dirty="0"/>
          </a:p>
          <a:p>
            <a:r>
              <a:rPr lang="it-IT" b="1" dirty="0"/>
              <a:t>ESEMPIO</a:t>
            </a:r>
          </a:p>
          <a:p>
            <a:r>
              <a:rPr lang="it-IT" dirty="0"/>
              <a:t>{</a:t>
            </a:r>
          </a:p>
          <a:p>
            <a:r>
              <a:rPr lang="it-IT" dirty="0"/>
              <a:t>    "id": 5,</a:t>
            </a:r>
          </a:p>
          <a:p>
            <a:r>
              <a:rPr lang="it-IT" dirty="0"/>
              <a:t>    "</a:t>
            </a:r>
            <a:r>
              <a:rPr lang="it-IT" dirty="0" err="1"/>
              <a:t>commonName</a:t>
            </a:r>
            <a:r>
              <a:rPr lang="it-IT" dirty="0"/>
              <a:t>": "Basilico",</a:t>
            </a:r>
          </a:p>
          <a:p>
            <a:r>
              <a:rPr lang="it-IT" dirty="0"/>
              <a:t>    "</a:t>
            </a:r>
            <a:r>
              <a:rPr lang="it-IT" dirty="0" err="1"/>
              <a:t>Allergen</a:t>
            </a:r>
            <a:r>
              <a:rPr lang="it-IT" dirty="0"/>
              <a:t>": [</a:t>
            </a:r>
          </a:p>
          <a:p>
            <a:r>
              <a:rPr lang="it-IT" dirty="0"/>
              <a:t>        "VERDURA"</a:t>
            </a:r>
          </a:p>
          <a:p>
            <a:r>
              <a:rPr lang="it-IT" dirty="0"/>
              <a:t>    ],</a:t>
            </a:r>
          </a:p>
          <a:p>
            <a:r>
              <a:rPr lang="it-IT" dirty="0"/>
              <a:t>    "</a:t>
            </a:r>
            <a:r>
              <a:rPr lang="it-IT" dirty="0" err="1"/>
              <a:t>glutenFree</a:t>
            </a:r>
            <a:r>
              <a:rPr lang="it-IT" dirty="0"/>
              <a:t>": </a:t>
            </a:r>
            <a:r>
              <a:rPr lang="it-IT" dirty="0" err="1"/>
              <a:t>true</a:t>
            </a:r>
            <a:endParaRPr lang="it-IT" dirty="0"/>
          </a:p>
          <a:p>
            <a:r>
              <a:rPr lang="it-IT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2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464800" cy="881639"/>
          </a:xfrm>
        </p:spPr>
        <p:txBody>
          <a:bodyPr>
            <a:normAutofit/>
          </a:bodyPr>
          <a:lstStyle/>
          <a:p>
            <a:r>
              <a:rPr lang="it-IT" dirty="0"/>
              <a:t>Tipi di oggetti: Menù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618E6E-563F-D227-B54A-039588FDAFD1}"/>
              </a:ext>
            </a:extLst>
          </p:cNvPr>
          <p:cNvSpPr txBox="1"/>
          <p:nvPr/>
        </p:nvSpPr>
        <p:spPr>
          <a:xfrm>
            <a:off x="1168400" y="1143950"/>
            <a:ext cx="5130800" cy="56323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Menù</a:t>
            </a:r>
          </a:p>
          <a:p>
            <a:r>
              <a:rPr lang="it-IT" b="1" dirty="0"/>
              <a:t>CAMPI: </a:t>
            </a:r>
          </a:p>
          <a:p>
            <a:r>
              <a:rPr lang="it-IT" dirty="0" err="1"/>
              <a:t>id:Long</a:t>
            </a:r>
            <a:r>
              <a:rPr lang="it-IT" dirty="0"/>
              <a:t>, </a:t>
            </a:r>
            <a:r>
              <a:rPr lang="it-IT" dirty="0" err="1"/>
              <a:t>pizzeriaId:Long</a:t>
            </a:r>
            <a:r>
              <a:rPr lang="it-IT" dirty="0"/>
              <a:t>, </a:t>
            </a:r>
            <a:r>
              <a:rPr lang="it-IT" dirty="0" err="1"/>
              <a:t>PizzaRows:List</a:t>
            </a:r>
            <a:r>
              <a:rPr lang="it-IT" dirty="0"/>
              <a:t>&lt;</a:t>
            </a:r>
            <a:r>
              <a:rPr lang="it-IT" dirty="0" err="1"/>
              <a:t>OrderRow</a:t>
            </a:r>
            <a:r>
              <a:rPr lang="it-IT" dirty="0"/>
              <a:t>&gt;</a:t>
            </a:r>
          </a:p>
          <a:p>
            <a:endParaRPr lang="it-IT" dirty="0"/>
          </a:p>
          <a:p>
            <a:r>
              <a:rPr lang="it-IT" b="1" dirty="0"/>
              <a:t>ESEMPIO</a:t>
            </a:r>
          </a:p>
          <a:p>
            <a:r>
              <a:rPr lang="it-IT" dirty="0"/>
              <a:t>{</a:t>
            </a:r>
          </a:p>
          <a:p>
            <a:r>
              <a:rPr lang="it-IT" dirty="0"/>
              <a:t>    "id": 2,</a:t>
            </a:r>
          </a:p>
          <a:p>
            <a:r>
              <a:rPr lang="it-IT" dirty="0"/>
              <a:t>    "</a:t>
            </a:r>
            <a:r>
              <a:rPr lang="it-IT" dirty="0" err="1"/>
              <a:t>pizzeriaId</a:t>
            </a:r>
            <a:r>
              <a:rPr lang="it-IT" dirty="0"/>
              <a:t>": 1,</a:t>
            </a:r>
          </a:p>
          <a:p>
            <a:r>
              <a:rPr lang="it-IT" dirty="0"/>
              <a:t>    "</a:t>
            </a:r>
            <a:r>
              <a:rPr lang="it-IT" dirty="0" err="1"/>
              <a:t>pizzaRows</a:t>
            </a:r>
            <a:r>
              <a:rPr lang="it-IT" dirty="0"/>
              <a:t>": [</a:t>
            </a:r>
          </a:p>
          <a:p>
            <a:r>
              <a:rPr lang="it-IT" dirty="0"/>
              <a:t>        {</a:t>
            </a:r>
          </a:p>
          <a:p>
            <a:r>
              <a:rPr lang="it-IT" dirty="0"/>
              <a:t>            "</a:t>
            </a:r>
            <a:r>
              <a:rPr lang="it-IT" dirty="0" err="1"/>
              <a:t>rowid</a:t>
            </a:r>
            <a:r>
              <a:rPr lang="it-IT" dirty="0"/>
              <a:t>": 10,</a:t>
            </a:r>
          </a:p>
          <a:p>
            <a:r>
              <a:rPr lang="it-IT" dirty="0"/>
              <a:t>            "cost": 5.0,</a:t>
            </a:r>
          </a:p>
          <a:p>
            <a:r>
              <a:rPr lang="it-IT" dirty="0"/>
              <a:t>            "</a:t>
            </a:r>
            <a:r>
              <a:rPr lang="it-IT" dirty="0" err="1"/>
              <a:t>commonName</a:t>
            </a:r>
            <a:r>
              <a:rPr lang="it-IT" dirty="0"/>
              <a:t>": «Pizza Unica",</a:t>
            </a:r>
          </a:p>
          <a:p>
            <a:r>
              <a:rPr lang="it-IT" dirty="0"/>
              <a:t>            "pizza": {</a:t>
            </a:r>
          </a:p>
          <a:p>
            <a:r>
              <a:rPr lang="it-IT" dirty="0"/>
              <a:t>                "id": 1,</a:t>
            </a:r>
          </a:p>
          <a:p>
            <a:r>
              <a:rPr lang="it-IT" dirty="0"/>
              <a:t>                "</a:t>
            </a:r>
            <a:r>
              <a:rPr lang="it-IT" dirty="0" err="1"/>
              <a:t>commonName</a:t>
            </a:r>
            <a:r>
              <a:rPr lang="it-IT" dirty="0"/>
              <a:t>": «</a:t>
            </a:r>
            <a:r>
              <a:rPr lang="it-IT" dirty="0" err="1"/>
              <a:t>Wurstler</a:t>
            </a:r>
            <a:r>
              <a:rPr lang="it-IT" dirty="0"/>
              <a:t> + patate",</a:t>
            </a:r>
          </a:p>
          <a:p>
            <a:r>
              <a:rPr lang="it-IT" dirty="0"/>
              <a:t>                "</a:t>
            </a:r>
            <a:r>
              <a:rPr lang="it-IT" dirty="0" err="1"/>
              <a:t>seasonings</a:t>
            </a:r>
            <a:r>
              <a:rPr lang="it-IT" dirty="0"/>
              <a:t>": [...]</a:t>
            </a:r>
          </a:p>
          <a:p>
            <a:r>
              <a:rPr lang="it-IT" dirty="0"/>
              <a:t>            } },</a:t>
            </a:r>
          </a:p>
          <a:p>
            <a:r>
              <a:rPr lang="it-IT" dirty="0"/>
              <a:t>        {  …} ]</a:t>
            </a:r>
          </a:p>
          <a:p>
            <a:r>
              <a:rPr lang="it-IT" dirty="0"/>
              <a:t>}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58887F4-D980-97BE-AB65-1E3914E8E33A}"/>
              </a:ext>
            </a:extLst>
          </p:cNvPr>
          <p:cNvSpPr txBox="1"/>
          <p:nvPr/>
        </p:nvSpPr>
        <p:spPr>
          <a:xfrm>
            <a:off x="6585678" y="1142592"/>
            <a:ext cx="5130800" cy="45243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err="1"/>
              <a:t>OrderRows</a:t>
            </a:r>
            <a:endParaRPr lang="it-IT" b="1" dirty="0"/>
          </a:p>
          <a:p>
            <a:r>
              <a:rPr lang="it-IT" b="1" dirty="0"/>
              <a:t>CAMPI: </a:t>
            </a:r>
          </a:p>
          <a:p>
            <a:r>
              <a:rPr lang="it-IT" dirty="0" err="1"/>
              <a:t>rowid:Long</a:t>
            </a:r>
            <a:r>
              <a:rPr lang="it-IT" dirty="0"/>
              <a:t>, </a:t>
            </a:r>
            <a:r>
              <a:rPr lang="it-IT" dirty="0" err="1"/>
              <a:t>cost:Float</a:t>
            </a:r>
            <a:r>
              <a:rPr lang="it-IT" dirty="0"/>
              <a:t>, </a:t>
            </a:r>
            <a:r>
              <a:rPr lang="it-IT" dirty="0" err="1"/>
              <a:t>commonName:String</a:t>
            </a:r>
            <a:r>
              <a:rPr lang="it-IT" dirty="0"/>
              <a:t>, </a:t>
            </a:r>
            <a:r>
              <a:rPr lang="it-IT" dirty="0" err="1"/>
              <a:t>pizza:List</a:t>
            </a:r>
            <a:r>
              <a:rPr lang="it-IT" dirty="0"/>
              <a:t>&lt;Pizza&gt;</a:t>
            </a:r>
          </a:p>
          <a:p>
            <a:endParaRPr lang="it-IT" dirty="0"/>
          </a:p>
          <a:p>
            <a:r>
              <a:rPr lang="it-IT" b="1" dirty="0"/>
              <a:t>ESEMPIO</a:t>
            </a:r>
          </a:p>
          <a:p>
            <a:r>
              <a:rPr lang="it-IT" dirty="0"/>
              <a:t>        {</a:t>
            </a:r>
          </a:p>
          <a:p>
            <a:r>
              <a:rPr lang="it-IT" dirty="0"/>
              <a:t>            "</a:t>
            </a:r>
            <a:r>
              <a:rPr lang="it-IT" dirty="0" err="1"/>
              <a:t>rowid</a:t>
            </a:r>
            <a:r>
              <a:rPr lang="it-IT" dirty="0"/>
              <a:t>": 10,</a:t>
            </a:r>
          </a:p>
          <a:p>
            <a:r>
              <a:rPr lang="it-IT" dirty="0"/>
              <a:t>            "cost": 5.0,</a:t>
            </a:r>
          </a:p>
          <a:p>
            <a:r>
              <a:rPr lang="it-IT" dirty="0"/>
              <a:t>            "</a:t>
            </a:r>
            <a:r>
              <a:rPr lang="it-IT" dirty="0" err="1"/>
              <a:t>commonName</a:t>
            </a:r>
            <a:r>
              <a:rPr lang="it-IT" dirty="0"/>
              <a:t>": «Pizza Unica",</a:t>
            </a:r>
          </a:p>
          <a:p>
            <a:r>
              <a:rPr lang="it-IT" dirty="0"/>
              <a:t>            "pizza": {</a:t>
            </a:r>
          </a:p>
          <a:p>
            <a:r>
              <a:rPr lang="it-IT" dirty="0"/>
              <a:t>                "id": 1,</a:t>
            </a:r>
          </a:p>
          <a:p>
            <a:r>
              <a:rPr lang="it-IT" dirty="0"/>
              <a:t>                "</a:t>
            </a:r>
            <a:r>
              <a:rPr lang="it-IT" dirty="0" err="1"/>
              <a:t>commonName</a:t>
            </a:r>
            <a:r>
              <a:rPr lang="it-IT" dirty="0"/>
              <a:t>": «</a:t>
            </a:r>
            <a:r>
              <a:rPr lang="it-IT" dirty="0" err="1"/>
              <a:t>Wurstler</a:t>
            </a:r>
            <a:r>
              <a:rPr lang="it-IT" dirty="0"/>
              <a:t> + patate",</a:t>
            </a:r>
          </a:p>
          <a:p>
            <a:r>
              <a:rPr lang="it-IT" dirty="0"/>
              <a:t>                "</a:t>
            </a:r>
            <a:r>
              <a:rPr lang="it-IT" dirty="0" err="1"/>
              <a:t>seasonings</a:t>
            </a:r>
            <a:r>
              <a:rPr lang="it-IT" dirty="0"/>
              <a:t>": [...]</a:t>
            </a:r>
          </a:p>
          <a:p>
            <a:r>
              <a:rPr lang="it-IT" dirty="0"/>
              <a:t>            } </a:t>
            </a:r>
          </a:p>
          <a:p>
            <a:r>
              <a:rPr lang="it-IT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74776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464800" cy="881639"/>
          </a:xfrm>
        </p:spPr>
        <p:txBody>
          <a:bodyPr>
            <a:normAutofit/>
          </a:bodyPr>
          <a:lstStyle/>
          <a:p>
            <a:r>
              <a:rPr lang="it-IT" dirty="0"/>
              <a:t>Tipi di oggetti: ordine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618E6E-563F-D227-B54A-039588FDAFD1}"/>
              </a:ext>
            </a:extLst>
          </p:cNvPr>
          <p:cNvSpPr txBox="1"/>
          <p:nvPr/>
        </p:nvSpPr>
        <p:spPr>
          <a:xfrm>
            <a:off x="895927" y="1129540"/>
            <a:ext cx="10464799" cy="56323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Ordine</a:t>
            </a:r>
          </a:p>
          <a:p>
            <a:r>
              <a:rPr lang="it-IT" b="1" dirty="0"/>
              <a:t>CAMPI: </a:t>
            </a:r>
          </a:p>
          <a:p>
            <a:r>
              <a:rPr lang="it-IT" dirty="0" err="1"/>
              <a:t>orderData:List</a:t>
            </a:r>
            <a:r>
              <a:rPr lang="it-IT" dirty="0"/>
              <a:t>&lt;Menu&gt; -&gt; ogni oggetto </a:t>
            </a:r>
            <a:r>
              <a:rPr lang="it-IT" i="1" dirty="0"/>
              <a:t>Menu </a:t>
            </a:r>
            <a:r>
              <a:rPr lang="it-IT" dirty="0"/>
              <a:t>corrisponde ad una riga dell’Ordine</a:t>
            </a:r>
          </a:p>
          <a:p>
            <a:endParaRPr lang="it-IT" dirty="0"/>
          </a:p>
          <a:p>
            <a:r>
              <a:rPr lang="it-IT" b="1" dirty="0"/>
              <a:t>ESEMPIO</a:t>
            </a:r>
          </a:p>
          <a:p>
            <a:r>
              <a:rPr lang="it-IT" dirty="0"/>
              <a:t>"</a:t>
            </a:r>
            <a:r>
              <a:rPr lang="it-IT" dirty="0" err="1"/>
              <a:t>orderData</a:t>
            </a:r>
            <a:r>
              <a:rPr lang="it-IT" dirty="0"/>
              <a:t>": [</a:t>
            </a:r>
          </a:p>
          <a:p>
            <a:r>
              <a:rPr lang="it-IT" dirty="0"/>
              <a:t>    {</a:t>
            </a:r>
          </a:p>
          <a:p>
            <a:r>
              <a:rPr lang="it-IT" dirty="0"/>
              <a:t>    "id": 0,</a:t>
            </a:r>
          </a:p>
          <a:p>
            <a:r>
              <a:rPr lang="it-IT" dirty="0"/>
              <a:t>    "</a:t>
            </a:r>
            <a:r>
              <a:rPr lang="it-IT" dirty="0" err="1"/>
              <a:t>pizzeriaId</a:t>
            </a:r>
            <a:r>
              <a:rPr lang="it-IT" dirty="0"/>
              <a:t>": 1,</a:t>
            </a:r>
          </a:p>
          <a:p>
            <a:r>
              <a:rPr lang="it-IT" dirty="0"/>
              <a:t>    "</a:t>
            </a:r>
            <a:r>
              <a:rPr lang="it-IT" dirty="0" err="1"/>
              <a:t>pizzaRows</a:t>
            </a:r>
            <a:r>
              <a:rPr lang="it-IT" dirty="0"/>
              <a:t>": </a:t>
            </a:r>
            <a:r>
              <a:rPr lang="it-IT" dirty="0">
                <a:solidFill>
                  <a:srgbClr val="00B0F0"/>
                </a:solidFill>
              </a:rPr>
              <a:t>//contiene la pizza (fare riferimento all’id in </a:t>
            </a:r>
            <a:r>
              <a:rPr lang="it-IT" i="1" dirty="0">
                <a:solidFill>
                  <a:srgbClr val="00B0F0"/>
                </a:solidFill>
              </a:rPr>
              <a:t>pizza </a:t>
            </a:r>
            <a:r>
              <a:rPr lang="it-IT" dirty="0">
                <a:solidFill>
                  <a:srgbClr val="00B0F0"/>
                </a:solidFill>
              </a:rPr>
              <a:t>per il match)</a:t>
            </a:r>
          </a:p>
          <a:p>
            <a:r>
              <a:rPr lang="it-IT" dirty="0">
                <a:solidFill>
                  <a:srgbClr val="00B0F0"/>
                </a:solidFill>
              </a:rPr>
              <a:t>	</a:t>
            </a:r>
            <a:r>
              <a:rPr lang="it-IT" dirty="0"/>
              <a:t>[ { "</a:t>
            </a:r>
            <a:r>
              <a:rPr lang="it-IT" dirty="0" err="1"/>
              <a:t>rowid</a:t>
            </a:r>
            <a:r>
              <a:rPr lang="it-IT" dirty="0"/>
              <a:t>": 4, "cost": 4.5, "</a:t>
            </a:r>
            <a:r>
              <a:rPr lang="it-IT" dirty="0" err="1"/>
              <a:t>commonName</a:t>
            </a:r>
            <a:r>
              <a:rPr lang="it-IT" dirty="0"/>
              <a:t>": "la Mia Marinara", "pizza": { "id": 3, … }</a:t>
            </a:r>
          </a:p>
          <a:p>
            <a:r>
              <a:rPr lang="it-IT" dirty="0"/>
              <a:t>    "</a:t>
            </a:r>
            <a:r>
              <a:rPr lang="it-IT" dirty="0" err="1"/>
              <a:t>ingrRows</a:t>
            </a:r>
            <a:r>
              <a:rPr lang="it-IT" dirty="0"/>
              <a:t>":  </a:t>
            </a:r>
            <a:r>
              <a:rPr lang="it-IT" dirty="0">
                <a:solidFill>
                  <a:srgbClr val="00B0F0"/>
                </a:solidFill>
              </a:rPr>
              <a:t>//contiene impasto ed eventuali aggiunte (fare riferimento all’id in </a:t>
            </a:r>
            <a:r>
              <a:rPr lang="it-IT" i="1" dirty="0" err="1">
                <a:solidFill>
                  <a:srgbClr val="00B0F0"/>
                </a:solidFill>
              </a:rPr>
              <a:t>ingredient</a:t>
            </a:r>
            <a:r>
              <a:rPr lang="it-IT" i="1" dirty="0">
                <a:solidFill>
                  <a:srgbClr val="00B0F0"/>
                </a:solidFill>
              </a:rPr>
              <a:t> </a:t>
            </a:r>
            <a:r>
              <a:rPr lang="it-IT" dirty="0">
                <a:solidFill>
                  <a:srgbClr val="00B0F0"/>
                </a:solidFill>
              </a:rPr>
              <a:t>per il match)</a:t>
            </a:r>
          </a:p>
          <a:p>
            <a:pPr lvl="1"/>
            <a:r>
              <a:rPr lang="it-IT" dirty="0"/>
              <a:t>[ { "</a:t>
            </a:r>
            <a:r>
              <a:rPr lang="it-IT" dirty="0" err="1"/>
              <a:t>rowid</a:t>
            </a:r>
            <a:r>
              <a:rPr lang="it-IT" dirty="0"/>
              <a:t>": 9, "cost": 0.0, "</a:t>
            </a:r>
            <a:r>
              <a:rPr lang="it-IT" dirty="0" err="1"/>
              <a:t>commonName</a:t>
            </a:r>
            <a:r>
              <a:rPr lang="it-IT" dirty="0"/>
              <a:t>": "Base Comune", "</a:t>
            </a:r>
            <a:r>
              <a:rPr lang="it-IT" dirty="0" err="1"/>
              <a:t>ingredient</a:t>
            </a:r>
            <a:r>
              <a:rPr lang="it-IT" dirty="0"/>
              <a:t>": { "id": 1, …}  },</a:t>
            </a:r>
          </a:p>
          <a:p>
            <a:r>
              <a:rPr lang="it-IT" dirty="0"/>
              <a:t>    {</a:t>
            </a:r>
          </a:p>
          <a:p>
            <a:r>
              <a:rPr lang="it-IT" dirty="0"/>
              <a:t>    "id": 0,</a:t>
            </a:r>
          </a:p>
          <a:p>
            <a:r>
              <a:rPr lang="it-IT" dirty="0"/>
              <a:t>    "</a:t>
            </a:r>
            <a:r>
              <a:rPr lang="it-IT" dirty="0" err="1"/>
              <a:t>pizzeriaId</a:t>
            </a:r>
            <a:r>
              <a:rPr lang="it-IT" dirty="0"/>
              <a:t>": 1,</a:t>
            </a:r>
          </a:p>
          <a:p>
            <a:r>
              <a:rPr lang="it-IT" dirty="0"/>
              <a:t>    "</a:t>
            </a:r>
            <a:r>
              <a:rPr lang="it-IT" dirty="0" err="1"/>
              <a:t>pizzaRows</a:t>
            </a:r>
            <a:r>
              <a:rPr lang="it-IT" dirty="0"/>
              <a:t>": [ { "</a:t>
            </a:r>
            <a:r>
              <a:rPr lang="it-IT" dirty="0" err="1"/>
              <a:t>rowid</a:t>
            </a:r>
            <a:r>
              <a:rPr lang="it-IT" dirty="0"/>
              <a:t>": 9, "cost": 7.5, "</a:t>
            </a:r>
            <a:r>
              <a:rPr lang="it-IT" dirty="0" err="1"/>
              <a:t>commonName</a:t>
            </a:r>
            <a:r>
              <a:rPr lang="it-IT" dirty="0"/>
              <a:t>": "la Mia Speciale", "pizza": { "id": 7, … },</a:t>
            </a:r>
          </a:p>
          <a:p>
            <a:r>
              <a:rPr lang="it-IT" dirty="0"/>
              <a:t>    "</a:t>
            </a:r>
            <a:r>
              <a:rPr lang="it-IT" dirty="0" err="1"/>
              <a:t>ingrRows</a:t>
            </a:r>
            <a:r>
              <a:rPr lang="it-IT" dirty="0"/>
              <a:t>": [ { "</a:t>
            </a:r>
            <a:r>
              <a:rPr lang="it-IT" dirty="0" err="1"/>
              <a:t>rowid</a:t>
            </a:r>
            <a:r>
              <a:rPr lang="it-IT" dirty="0"/>
              <a:t>": 9, "cost": 0.0, "</a:t>
            </a:r>
            <a:r>
              <a:rPr lang="it-IT" dirty="0" err="1"/>
              <a:t>commonName</a:t>
            </a:r>
            <a:r>
              <a:rPr lang="it-IT" dirty="0"/>
              <a:t>": "Base Comune", "</a:t>
            </a:r>
            <a:r>
              <a:rPr lang="it-IT" dirty="0" err="1"/>
              <a:t>ingredient</a:t>
            </a:r>
            <a:r>
              <a:rPr lang="it-IT" dirty="0"/>
              <a:t>": { "id": 1, …},</a:t>
            </a:r>
          </a:p>
          <a:p>
            <a:r>
              <a:rPr lang="it-IT" dirty="0"/>
              <a:t>	{ "</a:t>
            </a:r>
            <a:r>
              <a:rPr lang="it-IT" dirty="0" err="1"/>
              <a:t>rowid</a:t>
            </a:r>
            <a:r>
              <a:rPr lang="it-IT" dirty="0"/>
              <a:t>": 12, "cost": 0.0, "</a:t>
            </a:r>
            <a:r>
              <a:rPr lang="it-IT" dirty="0" err="1"/>
              <a:t>commonName</a:t>
            </a:r>
            <a:r>
              <a:rPr lang="it-IT" dirty="0"/>
              <a:t>": «Prosciutto", "</a:t>
            </a:r>
            <a:r>
              <a:rPr lang="it-IT" dirty="0" err="1"/>
              <a:t>ingredient</a:t>
            </a:r>
            <a:r>
              <a:rPr lang="it-IT" dirty="0"/>
              <a:t>": { "id": 14, …}  }, …] </a:t>
            </a:r>
          </a:p>
          <a:p>
            <a:r>
              <a:rPr lang="it-IT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756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B78ABD8-CB07-1645-BB79-0AB60E6C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424702"/>
            <a:ext cx="4904462" cy="505091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Creare il menu della pizzeria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6459970" y="1397302"/>
            <a:ext cx="5061200" cy="3416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In fase di creazione della pizzeria</a:t>
            </a:r>
            <a:r>
              <a:rPr lang="it-IT" dirty="0"/>
              <a:t>:</a:t>
            </a:r>
          </a:p>
          <a:p>
            <a:r>
              <a:rPr lang="it-IT" dirty="0"/>
              <a:t>chiamare la GET </a:t>
            </a:r>
            <a:r>
              <a:rPr lang="it-IT" b="1" i="1" dirty="0"/>
              <a:t>item/v1/</a:t>
            </a:r>
            <a:r>
              <a:rPr lang="it-IT" b="1" i="1" dirty="0" err="1"/>
              <a:t>createMenu</a:t>
            </a:r>
            <a:r>
              <a:rPr lang="it-IT" b="1" dirty="0"/>
              <a:t> </a:t>
            </a:r>
            <a:r>
              <a:rPr lang="it-IT" dirty="0"/>
              <a:t>con il </a:t>
            </a:r>
            <a:r>
              <a:rPr lang="it-IT" i="1" dirty="0" err="1"/>
              <a:t>sessionToken</a:t>
            </a:r>
            <a:r>
              <a:rPr lang="it-IT" dirty="0"/>
              <a:t> appena fornito dalla </a:t>
            </a:r>
            <a:r>
              <a:rPr lang="it-IT" i="1" dirty="0" err="1"/>
              <a:t>createPizzeria</a:t>
            </a:r>
            <a:r>
              <a:rPr lang="it-IT" i="1" dirty="0"/>
              <a:t> </a:t>
            </a:r>
            <a:r>
              <a:rPr lang="it-IT" dirty="0"/>
              <a:t>(richiamata subito prima).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dirty="0"/>
          </a:p>
          <a:p>
            <a:endParaRPr lang="it-IT" dirty="0"/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 </a:t>
            </a:r>
            <a:r>
              <a:rPr lang="it-IT" dirty="0"/>
              <a:t>è possibile procedere con la </a:t>
            </a:r>
            <a:r>
              <a:rPr lang="it-IT" b="1" dirty="0">
                <a:solidFill>
                  <a:srgbClr val="C00000"/>
                </a:solidFill>
              </a:rPr>
              <a:t>creazione del menù</a:t>
            </a:r>
            <a:r>
              <a:rPr lang="it-IT" b="1" dirty="0"/>
              <a:t>.</a:t>
            </a:r>
            <a:endParaRPr lang="it-IT" dirty="0"/>
          </a:p>
          <a:p>
            <a:r>
              <a:rPr lang="it-IT" dirty="0"/>
              <a:t>In tutti gli altri casi l’API torna </a:t>
            </a:r>
            <a:r>
              <a:rPr lang="it-IT" b="1" dirty="0"/>
              <a:t>401</a:t>
            </a:r>
            <a:r>
              <a:rPr lang="it-IT" dirty="0"/>
              <a:t>, il che implica sessione scaduta.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D1C45CD-7A0D-29B7-E615-99957BDB0FC4}"/>
              </a:ext>
            </a:extLst>
          </p:cNvPr>
          <p:cNvCxnSpPr>
            <a:cxnSpLocks/>
          </p:cNvCxnSpPr>
          <p:nvPr/>
        </p:nvCxnSpPr>
        <p:spPr>
          <a:xfrm flipV="1">
            <a:off x="3140364" y="3980873"/>
            <a:ext cx="812800" cy="178261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37A330-7838-FB37-7BA9-BA1E387CCE81}"/>
              </a:ext>
            </a:extLst>
          </p:cNvPr>
          <p:cNvCxnSpPr>
            <a:cxnSpLocks/>
          </p:cNvCxnSpPr>
          <p:nvPr/>
        </p:nvCxnSpPr>
        <p:spPr>
          <a:xfrm flipH="1">
            <a:off x="5453922" y="1939636"/>
            <a:ext cx="1006048" cy="31126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3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B55360A-D8A4-E9B8-559E-0BB485C7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853" y="1264024"/>
            <a:ext cx="2110294" cy="536170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Aggiungere righe al menu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948417" y="1264024"/>
            <a:ext cx="3329603" cy="31393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Per valorizzare questi blocchi chiamare rispettivamente le GET: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/>
              <a:t>search</a:t>
            </a:r>
            <a:r>
              <a:rPr lang="it-IT" b="1" i="1" dirty="0"/>
              <a:t>/v1/</a:t>
            </a:r>
            <a:r>
              <a:rPr lang="it-IT" b="1" i="1" dirty="0" err="1"/>
              <a:t>getAllPastry</a:t>
            </a:r>
            <a:endParaRPr lang="it-IT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/>
              <a:t>search</a:t>
            </a:r>
            <a:r>
              <a:rPr lang="it-IT" b="1" i="1" dirty="0"/>
              <a:t>/v1/</a:t>
            </a:r>
            <a:r>
              <a:rPr lang="it-IT" b="1" i="1" dirty="0" err="1"/>
              <a:t>getAllPizza</a:t>
            </a:r>
            <a:endParaRPr lang="it-IT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 err="1"/>
              <a:t>search</a:t>
            </a:r>
            <a:r>
              <a:rPr lang="it-IT" b="1" i="1" dirty="0"/>
              <a:t>/v1/</a:t>
            </a:r>
            <a:r>
              <a:rPr lang="it-IT" b="1" i="1" dirty="0" err="1"/>
              <a:t>getAllSeasoning</a:t>
            </a:r>
            <a:endParaRPr lang="it-IT" b="1" i="1" dirty="0"/>
          </a:p>
          <a:p>
            <a:endParaRPr lang="it-IT" dirty="0"/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 </a:t>
            </a:r>
            <a:r>
              <a:rPr lang="it-IT" dirty="0"/>
              <a:t>ed è possibile visualizzare gli </a:t>
            </a:r>
            <a:r>
              <a:rPr lang="it-IT" dirty="0" err="1"/>
              <a:t>item.In</a:t>
            </a:r>
            <a:r>
              <a:rPr lang="it-IT" dirty="0"/>
              <a:t> tutti gli altri casi </a:t>
            </a:r>
            <a:r>
              <a:rPr lang="it-IT" dirty="0" err="1"/>
              <a:t>leAPI</a:t>
            </a:r>
            <a:r>
              <a:rPr lang="it-IT" dirty="0"/>
              <a:t> tornano l’</a:t>
            </a:r>
            <a:r>
              <a:rPr lang="it-IT" dirty="0" err="1"/>
              <a:t>error</a:t>
            </a:r>
            <a:r>
              <a:rPr lang="it-IT" dirty="0"/>
              <a:t> HTTP corrispondente all’errore.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37A330-7838-FB37-7BA9-BA1E387CCE81}"/>
              </a:ext>
            </a:extLst>
          </p:cNvPr>
          <p:cNvCxnSpPr>
            <a:cxnSpLocks/>
          </p:cNvCxnSpPr>
          <p:nvPr/>
        </p:nvCxnSpPr>
        <p:spPr>
          <a:xfrm flipV="1">
            <a:off x="4303818" y="2281382"/>
            <a:ext cx="951673" cy="103305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9926DAE-7686-258D-720F-D4070409053D}"/>
              </a:ext>
            </a:extLst>
          </p:cNvPr>
          <p:cNvCxnSpPr>
            <a:cxnSpLocks/>
          </p:cNvCxnSpPr>
          <p:nvPr/>
        </p:nvCxnSpPr>
        <p:spPr>
          <a:xfrm>
            <a:off x="4303818" y="3314436"/>
            <a:ext cx="1053273" cy="630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26434E5-3AB5-B55B-2336-42EADBC80041}"/>
              </a:ext>
            </a:extLst>
          </p:cNvPr>
          <p:cNvCxnSpPr>
            <a:cxnSpLocks/>
          </p:cNvCxnSpPr>
          <p:nvPr/>
        </p:nvCxnSpPr>
        <p:spPr>
          <a:xfrm>
            <a:off x="4303818" y="3314436"/>
            <a:ext cx="1019935" cy="18862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859510D-FA0A-FA0F-57AE-B76EA4D8856F}"/>
              </a:ext>
            </a:extLst>
          </p:cNvPr>
          <p:cNvCxnSpPr/>
          <p:nvPr/>
        </p:nvCxnSpPr>
        <p:spPr>
          <a:xfrm>
            <a:off x="6029325" y="2162175"/>
            <a:ext cx="11906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102EB3F-116A-4D6C-9D19-534190D6B519}"/>
              </a:ext>
            </a:extLst>
          </p:cNvPr>
          <p:cNvCxnSpPr>
            <a:cxnSpLocks/>
          </p:cNvCxnSpPr>
          <p:nvPr/>
        </p:nvCxnSpPr>
        <p:spPr>
          <a:xfrm flipH="1">
            <a:off x="6010276" y="2238375"/>
            <a:ext cx="1381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5CE4077-8EAA-B9D7-3DCB-45CB0E190346}"/>
              </a:ext>
            </a:extLst>
          </p:cNvPr>
          <p:cNvCxnSpPr/>
          <p:nvPr/>
        </p:nvCxnSpPr>
        <p:spPr>
          <a:xfrm>
            <a:off x="6029325" y="3767138"/>
            <a:ext cx="11906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0D99605-104B-64A5-EAFA-154980EB3C73}"/>
              </a:ext>
            </a:extLst>
          </p:cNvPr>
          <p:cNvCxnSpPr>
            <a:cxnSpLocks/>
          </p:cNvCxnSpPr>
          <p:nvPr/>
        </p:nvCxnSpPr>
        <p:spPr>
          <a:xfrm flipH="1">
            <a:off x="6010276" y="3843338"/>
            <a:ext cx="1381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05C7C12-5110-6D36-2344-F88A83BA6ED7}"/>
              </a:ext>
            </a:extLst>
          </p:cNvPr>
          <p:cNvCxnSpPr/>
          <p:nvPr/>
        </p:nvCxnSpPr>
        <p:spPr>
          <a:xfrm>
            <a:off x="6036468" y="5329237"/>
            <a:ext cx="11906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19A7022-CE73-27CB-1DA5-360D46C60679}"/>
              </a:ext>
            </a:extLst>
          </p:cNvPr>
          <p:cNvCxnSpPr>
            <a:cxnSpLocks/>
          </p:cNvCxnSpPr>
          <p:nvPr/>
        </p:nvCxnSpPr>
        <p:spPr>
          <a:xfrm flipH="1">
            <a:off x="6017419" y="5405437"/>
            <a:ext cx="13811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779B8E-C62E-9FCE-5F90-B0D51D406588}"/>
              </a:ext>
            </a:extLst>
          </p:cNvPr>
          <p:cNvSpPr txBox="1"/>
          <p:nvPr/>
        </p:nvSpPr>
        <p:spPr>
          <a:xfrm>
            <a:off x="7410450" y="1166842"/>
            <a:ext cx="4427833" cy="424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POST </a:t>
            </a:r>
            <a:r>
              <a:rPr lang="it-IT" b="1" i="1" dirty="0"/>
              <a:t>item/v1/</a:t>
            </a:r>
            <a:r>
              <a:rPr lang="it-IT" b="1" i="1" dirty="0" err="1"/>
              <a:t>addAdditionToMenu</a:t>
            </a:r>
            <a:endParaRPr lang="it-IT" b="1" i="1" dirty="0"/>
          </a:p>
          <a:p>
            <a:r>
              <a:rPr lang="it-IT" dirty="0"/>
              <a:t>con un </a:t>
            </a:r>
            <a:r>
              <a:rPr lang="it-IT" i="1" dirty="0" err="1"/>
              <a:t>idToken</a:t>
            </a:r>
            <a:r>
              <a:rPr lang="it-IT" i="1" dirty="0"/>
              <a:t> </a:t>
            </a:r>
            <a:r>
              <a:rPr lang="it-IT" dirty="0"/>
              <a:t>ottenuto da </a:t>
            </a:r>
            <a:r>
              <a:rPr lang="it-IT" dirty="0" err="1"/>
              <a:t>getJWT</a:t>
            </a:r>
            <a:r>
              <a:rPr lang="it-IT" dirty="0"/>
              <a:t>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BODY</a:t>
            </a:r>
          </a:p>
          <a:p>
            <a:r>
              <a:rPr lang="en-US" i="1" dirty="0"/>
              <a:t>{"additions":[{"cost":0.0,"commonName":"Base Comune","addition":2},..]}</a:t>
            </a:r>
            <a:endParaRPr lang="it-IT" dirty="0"/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</a:t>
            </a:r>
            <a:r>
              <a:rPr lang="it-IT" i="1" dirty="0"/>
              <a:t>.</a:t>
            </a:r>
            <a:endParaRPr lang="it-IT" dirty="0"/>
          </a:p>
          <a:p>
            <a:r>
              <a:rPr lang="it-IT" dirty="0"/>
              <a:t>In caso di </a:t>
            </a:r>
            <a:r>
              <a:rPr lang="it-IT" b="1" dirty="0"/>
              <a:t>401 </a:t>
            </a:r>
            <a:r>
              <a:rPr lang="it-IT" dirty="0"/>
              <a:t>(authentication </a:t>
            </a:r>
            <a:r>
              <a:rPr lang="it-IT" dirty="0" err="1"/>
              <a:t>failed</a:t>
            </a:r>
            <a:r>
              <a:rPr lang="it-IT" dirty="0"/>
              <a:t>) significa che la sessione è scaduta: portare dunque l’utente alla pagina di accesso.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D14C44D-DA7D-3AD3-E3DF-B765C8113FE8}"/>
              </a:ext>
            </a:extLst>
          </p:cNvPr>
          <p:cNvSpPr txBox="1"/>
          <p:nvPr/>
        </p:nvSpPr>
        <p:spPr>
          <a:xfrm>
            <a:off x="948417" y="4528274"/>
            <a:ext cx="3940955" cy="17543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Esattamente come a destra , ma chiamare </a:t>
            </a:r>
            <a:r>
              <a:rPr lang="it-IT" b="1" i="1" dirty="0"/>
              <a:t>item/v1/</a:t>
            </a:r>
            <a:r>
              <a:rPr lang="it-IT" b="1" i="1" dirty="0" err="1"/>
              <a:t>addPizzaToMenu</a:t>
            </a:r>
            <a:r>
              <a:rPr lang="it-IT" b="1" i="1" dirty="0"/>
              <a:t> </a:t>
            </a:r>
            <a:r>
              <a:rPr lang="it-IT" dirty="0"/>
              <a:t>con </a:t>
            </a:r>
            <a:r>
              <a:rPr lang="it-IT" i="1" dirty="0" err="1"/>
              <a:t>idToken</a:t>
            </a:r>
            <a:r>
              <a:rPr lang="it-IT" dirty="0"/>
              <a:t> e </a:t>
            </a:r>
            <a:r>
              <a:rPr lang="it-IT" dirty="0" err="1"/>
              <a:t>bodys</a:t>
            </a:r>
            <a:r>
              <a:rPr lang="it-IT" dirty="0"/>
              <a:t> seguente:</a:t>
            </a:r>
          </a:p>
          <a:p>
            <a:endParaRPr lang="it-IT" dirty="0"/>
          </a:p>
          <a:p>
            <a:r>
              <a:rPr lang="en-US" i="1" dirty="0"/>
              <a:t>{“pizzas":[{"cost":5,"commonName":“Margherita",“pizzaId":2},..]}</a:t>
            </a:r>
            <a:endParaRPr lang="it-IT" dirty="0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08055F73-3AEB-465C-54DB-D52762412B3D}"/>
              </a:ext>
            </a:extLst>
          </p:cNvPr>
          <p:cNvCxnSpPr>
            <a:cxnSpLocks/>
          </p:cNvCxnSpPr>
          <p:nvPr/>
        </p:nvCxnSpPr>
        <p:spPr>
          <a:xfrm flipV="1">
            <a:off x="4903661" y="4543425"/>
            <a:ext cx="668464" cy="577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5AD0335-5245-0BBB-D4BE-1C0C02F62537}"/>
              </a:ext>
            </a:extLst>
          </p:cNvPr>
          <p:cNvCxnSpPr>
            <a:cxnSpLocks/>
          </p:cNvCxnSpPr>
          <p:nvPr/>
        </p:nvCxnSpPr>
        <p:spPr>
          <a:xfrm flipH="1">
            <a:off x="6834911" y="3590925"/>
            <a:ext cx="575539" cy="257175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EC14C718-30C5-AC76-62D1-F6AD49FE6326}"/>
              </a:ext>
            </a:extLst>
          </p:cNvPr>
          <p:cNvCxnSpPr>
            <a:cxnSpLocks/>
          </p:cNvCxnSpPr>
          <p:nvPr/>
        </p:nvCxnSpPr>
        <p:spPr>
          <a:xfrm flipH="1" flipV="1">
            <a:off x="6820622" y="3067050"/>
            <a:ext cx="597695" cy="52387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70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322F4DA6-BED8-D50E-576B-A8708288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79" y="1668261"/>
            <a:ext cx="5941224" cy="455572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382385"/>
            <a:ext cx="10570868" cy="881639"/>
          </a:xfrm>
        </p:spPr>
        <p:txBody>
          <a:bodyPr>
            <a:normAutofit/>
          </a:bodyPr>
          <a:lstStyle/>
          <a:p>
            <a:r>
              <a:rPr lang="it-IT" dirty="0"/>
              <a:t>Visualizzare il menu della pizzeria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7158181" y="1367825"/>
            <a:ext cx="4525819" cy="39703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GET </a:t>
            </a:r>
            <a:r>
              <a:rPr lang="it-IT" b="1" i="1" dirty="0"/>
              <a:t>item/v1/</a:t>
            </a:r>
            <a:r>
              <a:rPr lang="it-IT" b="1" i="1" dirty="0" err="1"/>
              <a:t>getMenu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idToken</a:t>
            </a:r>
            <a:r>
              <a:rPr lang="it-IT" dirty="0"/>
              <a:t> ottenuto da una </a:t>
            </a:r>
            <a:r>
              <a:rPr lang="it-IT" i="1" dirty="0" err="1"/>
              <a:t>getJWT</a:t>
            </a:r>
            <a:r>
              <a:rPr lang="it-IT" dirty="0"/>
              <a:t>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 </a:t>
            </a:r>
            <a:r>
              <a:rPr lang="it-IT" dirty="0"/>
              <a:t>è fornito l’intero oggetto </a:t>
            </a:r>
            <a:r>
              <a:rPr lang="it-IT" i="1" dirty="0"/>
              <a:t>menu </a:t>
            </a:r>
            <a:r>
              <a:rPr lang="it-IT" dirty="0"/>
              <a:t>con cui valorizzare la</a:t>
            </a:r>
            <a:r>
              <a:rPr lang="it-IT" i="1" dirty="0"/>
              <a:t> </a:t>
            </a:r>
            <a:r>
              <a:rPr lang="it-IT" b="1" dirty="0">
                <a:solidFill>
                  <a:srgbClr val="C00000"/>
                </a:solidFill>
              </a:rPr>
              <a:t>pagina dei dati del menu</a:t>
            </a:r>
            <a:r>
              <a:rPr lang="it-IT" i="1" dirty="0"/>
              <a:t>.</a:t>
            </a:r>
          </a:p>
          <a:p>
            <a:r>
              <a:rPr lang="it-IT" dirty="0"/>
              <a:t>In caso di </a:t>
            </a:r>
            <a:r>
              <a:rPr lang="it-IT" b="1" dirty="0"/>
              <a:t>208</a:t>
            </a:r>
            <a:r>
              <a:rPr lang="it-IT" dirty="0"/>
              <a:t> il menu non esiste: crearlo mediante chiamata </a:t>
            </a:r>
            <a:r>
              <a:rPr lang="it-IT" i="1" dirty="0"/>
              <a:t>item/v1/</a:t>
            </a:r>
            <a:r>
              <a:rPr lang="it-IT" i="1" dirty="0" err="1"/>
              <a:t>createMenu</a:t>
            </a:r>
            <a:r>
              <a:rPr lang="it-IT" dirty="0"/>
              <a:t>.</a:t>
            </a:r>
          </a:p>
          <a:p>
            <a:r>
              <a:rPr lang="it-IT" dirty="0"/>
              <a:t>In caso di </a:t>
            </a:r>
            <a:r>
              <a:rPr lang="it-IT" b="1" dirty="0"/>
              <a:t>401</a:t>
            </a:r>
            <a:r>
              <a:rPr lang="it-IT" dirty="0"/>
              <a:t> la sessione è scaduta o l’utente non è un manager di alcuna pizzeria.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CB909D4-D393-9DEA-5B0E-C9260116A200}"/>
              </a:ext>
            </a:extLst>
          </p:cNvPr>
          <p:cNvCxnSpPr>
            <a:cxnSpLocks/>
          </p:cNvCxnSpPr>
          <p:nvPr/>
        </p:nvCxnSpPr>
        <p:spPr>
          <a:xfrm flipH="1">
            <a:off x="4673600" y="1459345"/>
            <a:ext cx="2484581" cy="24476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DA9CC3A-72A6-B993-CDF8-2D294AAF9CB8}"/>
              </a:ext>
            </a:extLst>
          </p:cNvPr>
          <p:cNvSpPr txBox="1"/>
          <p:nvPr/>
        </p:nvSpPr>
        <p:spPr>
          <a:xfrm>
            <a:off x="7158181" y="5850312"/>
            <a:ext cx="4525819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Da qui si raggiunge la sezione di </a:t>
            </a:r>
            <a:r>
              <a:rPr lang="it-IT" b="1" dirty="0">
                <a:solidFill>
                  <a:srgbClr val="FF0000"/>
                </a:solidFill>
              </a:rPr>
              <a:t>modifica del menu</a:t>
            </a:r>
            <a:r>
              <a:rPr lang="it-IT" dirty="0"/>
              <a:t> mostrata nella slide precedente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DE36E00-F5DF-3D5A-A2D8-04A9CFDFA630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772275" y="4996676"/>
            <a:ext cx="385906" cy="117680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7B08B3C5-627E-F5CC-38E3-AC1F3FE4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1" y="4115898"/>
            <a:ext cx="1606550" cy="19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6071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2968</TotalTime>
  <Words>1841</Words>
  <Application>Microsoft Office PowerPoint</Application>
  <PresentationFormat>Widescreen</PresentationFormat>
  <Paragraphs>240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Aptos</vt:lpstr>
      <vt:lpstr>Arial</vt:lpstr>
      <vt:lpstr>Gill Sans MT</vt:lpstr>
      <vt:lpstr>Impact</vt:lpstr>
      <vt:lpstr>Wingdings</vt:lpstr>
      <vt:lpstr>Badge</vt:lpstr>
      <vt:lpstr>Presentazione standard di PowerPoint</vt:lpstr>
      <vt:lpstr>API list</vt:lpstr>
      <vt:lpstr>Response from Pizzaengine </vt:lpstr>
      <vt:lpstr>Tipi di oggetti: ingredienti e pizze</vt:lpstr>
      <vt:lpstr>Tipi di oggetti: Menù</vt:lpstr>
      <vt:lpstr>Tipi di oggetti: ordine</vt:lpstr>
      <vt:lpstr>Creare il menu della pizzeria</vt:lpstr>
      <vt:lpstr>Aggiungere righe al menu</vt:lpstr>
      <vt:lpstr>Visualizzare il menu della pizzeria</vt:lpstr>
      <vt:lpstr>Aprire/Chiudere una pizzeria</vt:lpstr>
      <vt:lpstr>Visualizzare un ordine per una pizzeria</vt:lpstr>
      <vt:lpstr>L’utente effettua un’ordinazione</vt:lpstr>
      <vt:lpstr>Autenticazione da fe a be</vt:lpstr>
      <vt:lpstr>Validazione a 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PizzaParty  Project</dc:title>
  <dc:creator>Mattia Borrelli</dc:creator>
  <cp:lastModifiedBy>Mattia Borrelli</cp:lastModifiedBy>
  <cp:revision>69</cp:revision>
  <dcterms:created xsi:type="dcterms:W3CDTF">2024-04-10T20:47:37Z</dcterms:created>
  <dcterms:modified xsi:type="dcterms:W3CDTF">2024-06-29T22:11:30Z</dcterms:modified>
</cp:coreProperties>
</file>